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2" r:id="rId1"/>
    <p:sldMasterId id="2147483653" r:id="rId2"/>
    <p:sldMasterId id="2147483655" r:id="rId3"/>
    <p:sldMasterId id="2147483656" r:id="rId4"/>
  </p:sldMasterIdLst>
  <p:notesMasterIdLst>
    <p:notesMasterId r:id="rId29"/>
  </p:notesMasterIdLst>
  <p:sldIdLst>
    <p:sldId id="256" r:id="rId5"/>
    <p:sldId id="258" r:id="rId6"/>
    <p:sldId id="259" r:id="rId7"/>
    <p:sldId id="270" r:id="rId8"/>
    <p:sldId id="278" r:id="rId9"/>
    <p:sldId id="318" r:id="rId10"/>
    <p:sldId id="320" r:id="rId11"/>
    <p:sldId id="319" r:id="rId12"/>
    <p:sldId id="276" r:id="rId13"/>
    <p:sldId id="321" r:id="rId14"/>
    <p:sldId id="322" r:id="rId15"/>
    <p:sldId id="323" r:id="rId16"/>
    <p:sldId id="324" r:id="rId17"/>
    <p:sldId id="325" r:id="rId18"/>
    <p:sldId id="331" r:id="rId19"/>
    <p:sldId id="329" r:id="rId20"/>
    <p:sldId id="330" r:id="rId21"/>
    <p:sldId id="327" r:id="rId22"/>
    <p:sldId id="332" r:id="rId23"/>
    <p:sldId id="284" r:id="rId24"/>
    <p:sldId id="333" r:id="rId25"/>
    <p:sldId id="336" r:id="rId26"/>
    <p:sldId id="317" r:id="rId27"/>
    <p:sldId id="337" r:id="rId28"/>
  </p:sldIdLst>
  <p:sldSz cx="9144000" cy="6858000" type="screen4x3"/>
  <p:notesSz cx="6797675" cy="9872663"/>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CE8CB1A-2303-47FB-8809-915A3B7BF57A}">
  <a:tblStyle styleId="{0CE8CB1A-2303-47FB-8809-915A3B7BF57A}" styleName="Table_0"/>
  <a:tblStyle styleId="{94A0D985-8888-4810-86D4-A10161202211}" styleName="Table_1"/>
  <a:tblStyle styleId="{A957D33F-AC35-433F-AD37-78572AC58D25}" styleName="Table_2"/>
  <a:tblStyle styleId="{742784F1-A51B-460D-853D-3D97A727DBF3}" styleName="Table_3"/>
  <a:tblStyle styleId="{E5E780F3-A0E4-487F-8EC7-223825FCCFC0}" styleName="Table_4"/>
  <a:tblStyle styleId="{629BBC9E-8156-4069-BA61-590383DA6CF9}" styleName="Table_5"/>
  <a:tblStyle styleId="{9D89FBDF-38E5-47EE-83B3-137905984817}" styleName="Table_6"/>
  <a:tblStyle styleId="{D23C9452-476E-4528-896B-8872FC242EEB}" styleName="Table_7"/>
  <a:tblStyle styleId="{7A7F33AF-BDB5-4873-B9F8-DC5393D68C56}" styleName="Table_8"/>
  <a:tblStyle styleId="{983F0BC0-FCB6-47B7-B56B-22719046AD34}" styleName="Table_9"/>
  <a:tblStyle styleId="{540F81CF-37DD-48B7-8E23-B048E68CAF92}" styleName="Table_10"/>
  <a:tblStyle styleId="{E113C0B5-1793-48FC-9972-DB2AA42F8243}" styleName="Table_11"/>
  <a:tblStyle styleId="{58619C4D-05F9-4138-B10A-756CDDA29D83}" styleName="Table_12"/>
  <a:tblStyle styleId="{9FC49E62-67A6-422B-9061-15E3C944E0E2}" styleName="Table_13"/>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313" autoAdjust="0"/>
  </p:normalViewPr>
  <p:slideViewPr>
    <p:cSldViewPr>
      <p:cViewPr varScale="1">
        <p:scale>
          <a:sx n="76" d="100"/>
          <a:sy n="76" d="100"/>
        </p:scale>
        <p:origin x="101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9AD8EC-E751-CA41-BB02-EFED22E7EDEB}" type="doc">
      <dgm:prSet loTypeId="urn:microsoft.com/office/officeart/2005/8/layout/cycle1" loCatId="" qsTypeId="urn:microsoft.com/office/officeart/2005/8/quickstyle/simple4" qsCatId="simple" csTypeId="urn:microsoft.com/office/officeart/2005/8/colors/accent1_2" csCatId="accent1" phldr="1"/>
      <dgm:spPr/>
      <dgm:t>
        <a:bodyPr/>
        <a:lstStyle/>
        <a:p>
          <a:endParaRPr lang="en-US"/>
        </a:p>
      </dgm:t>
    </dgm:pt>
    <dgm:pt modelId="{40B48864-EFD7-9546-ADBA-0297583B4D0F}">
      <dgm:prSet phldrT="[Text]"/>
      <dgm:spPr/>
      <dgm:t>
        <a:bodyPr/>
        <a:lstStyle/>
        <a:p>
          <a:r>
            <a:rPr lang="en-US" dirty="0" smtClean="0">
              <a:latin typeface="Verdana"/>
              <a:cs typeface="Verdana"/>
            </a:rPr>
            <a:t>Curiosity</a:t>
          </a:r>
          <a:endParaRPr lang="en-US" dirty="0">
            <a:latin typeface="Verdana"/>
            <a:cs typeface="Verdana"/>
          </a:endParaRPr>
        </a:p>
      </dgm:t>
    </dgm:pt>
    <dgm:pt modelId="{7279227F-6D09-BD40-8EE0-3C862F1ECBD7}" type="parTrans" cxnId="{5CEB0ECB-49A3-3D4C-95D6-4CB6E63F878B}">
      <dgm:prSet/>
      <dgm:spPr/>
      <dgm:t>
        <a:bodyPr/>
        <a:lstStyle/>
        <a:p>
          <a:endParaRPr lang="en-US"/>
        </a:p>
      </dgm:t>
    </dgm:pt>
    <dgm:pt modelId="{4CE65CD0-8405-ED41-ADEF-AB8552AE0116}" type="sibTrans" cxnId="{5CEB0ECB-49A3-3D4C-95D6-4CB6E63F878B}">
      <dgm:prSet/>
      <dgm:spPr/>
      <dgm:t>
        <a:bodyPr/>
        <a:lstStyle/>
        <a:p>
          <a:endParaRPr lang="en-US"/>
        </a:p>
      </dgm:t>
    </dgm:pt>
    <dgm:pt modelId="{96801002-D201-E540-8C69-9A07BD444451}">
      <dgm:prSet phldrT="[Text]"/>
      <dgm:spPr/>
      <dgm:t>
        <a:bodyPr/>
        <a:lstStyle/>
        <a:p>
          <a:r>
            <a:rPr lang="en-US" dirty="0" smtClean="0">
              <a:latin typeface="Verdana"/>
              <a:cs typeface="Verdana"/>
            </a:rPr>
            <a:t>Observation</a:t>
          </a:r>
          <a:endParaRPr lang="en-US" dirty="0">
            <a:latin typeface="Verdana"/>
            <a:cs typeface="Verdana"/>
          </a:endParaRPr>
        </a:p>
      </dgm:t>
    </dgm:pt>
    <dgm:pt modelId="{283C50F7-0166-8943-88E0-703EA1CB4EB0}" type="parTrans" cxnId="{7DA146A0-930D-F344-BE68-04CE6D5AFC93}">
      <dgm:prSet/>
      <dgm:spPr/>
      <dgm:t>
        <a:bodyPr/>
        <a:lstStyle/>
        <a:p>
          <a:endParaRPr lang="en-US"/>
        </a:p>
      </dgm:t>
    </dgm:pt>
    <dgm:pt modelId="{E4998A3B-95AE-C54F-8232-726E61BAC72E}" type="sibTrans" cxnId="{7DA146A0-930D-F344-BE68-04CE6D5AFC93}">
      <dgm:prSet/>
      <dgm:spPr/>
      <dgm:t>
        <a:bodyPr/>
        <a:lstStyle/>
        <a:p>
          <a:endParaRPr lang="en-US"/>
        </a:p>
      </dgm:t>
    </dgm:pt>
    <dgm:pt modelId="{722D3F84-1CCB-E640-BEA0-83915634FFC5}">
      <dgm:prSet phldrT="[Text]"/>
      <dgm:spPr/>
      <dgm:t>
        <a:bodyPr/>
        <a:lstStyle/>
        <a:p>
          <a:r>
            <a:rPr lang="en-US" dirty="0" smtClean="0">
              <a:latin typeface="Verdana"/>
              <a:cs typeface="Verdana"/>
            </a:rPr>
            <a:t>Reflection</a:t>
          </a:r>
          <a:endParaRPr lang="en-US" dirty="0">
            <a:latin typeface="Verdana"/>
            <a:cs typeface="Verdana"/>
          </a:endParaRPr>
        </a:p>
      </dgm:t>
    </dgm:pt>
    <dgm:pt modelId="{58B22C5D-746A-614A-B1AF-46BB8EA8F32C}" type="parTrans" cxnId="{FB76988E-3E7E-734B-99C2-4344030F3CFC}">
      <dgm:prSet/>
      <dgm:spPr/>
      <dgm:t>
        <a:bodyPr/>
        <a:lstStyle/>
        <a:p>
          <a:endParaRPr lang="en-US"/>
        </a:p>
      </dgm:t>
    </dgm:pt>
    <dgm:pt modelId="{EDD4C76A-9552-7046-815C-26C9EFA42470}" type="sibTrans" cxnId="{FB76988E-3E7E-734B-99C2-4344030F3CFC}">
      <dgm:prSet/>
      <dgm:spPr/>
      <dgm:t>
        <a:bodyPr/>
        <a:lstStyle/>
        <a:p>
          <a:endParaRPr lang="en-US"/>
        </a:p>
      </dgm:t>
    </dgm:pt>
    <dgm:pt modelId="{86C38051-2BE4-6E4E-ADC8-91E7AB00854F}">
      <dgm:prSet phldrT="[Text]"/>
      <dgm:spPr/>
      <dgm:t>
        <a:bodyPr/>
        <a:lstStyle/>
        <a:p>
          <a:r>
            <a:rPr lang="en-US" dirty="0" smtClean="0">
              <a:latin typeface="Verdana"/>
              <a:cs typeface="Verdana"/>
            </a:rPr>
            <a:t>Experiment</a:t>
          </a:r>
          <a:endParaRPr lang="en-US" dirty="0">
            <a:latin typeface="Verdana"/>
            <a:cs typeface="Verdana"/>
          </a:endParaRPr>
        </a:p>
      </dgm:t>
    </dgm:pt>
    <dgm:pt modelId="{455639A0-8ECC-944C-BF58-423E4EE3719E}" type="parTrans" cxnId="{69D9C078-D0C3-4749-A509-D198D44CDE32}">
      <dgm:prSet/>
      <dgm:spPr/>
      <dgm:t>
        <a:bodyPr/>
        <a:lstStyle/>
        <a:p>
          <a:endParaRPr lang="en-US"/>
        </a:p>
      </dgm:t>
    </dgm:pt>
    <dgm:pt modelId="{2FD0BEF4-C1BD-D346-B7EF-F89B0AC3F34F}" type="sibTrans" cxnId="{69D9C078-D0C3-4749-A509-D198D44CDE32}">
      <dgm:prSet/>
      <dgm:spPr/>
      <dgm:t>
        <a:bodyPr/>
        <a:lstStyle/>
        <a:p>
          <a:endParaRPr lang="en-US"/>
        </a:p>
      </dgm:t>
    </dgm:pt>
    <dgm:pt modelId="{372394FA-0615-C642-853B-89085F335D1A}" type="pres">
      <dgm:prSet presAssocID="{009AD8EC-E751-CA41-BB02-EFED22E7EDEB}" presName="cycle" presStyleCnt="0">
        <dgm:presLayoutVars>
          <dgm:dir/>
          <dgm:resizeHandles val="exact"/>
        </dgm:presLayoutVars>
      </dgm:prSet>
      <dgm:spPr/>
      <dgm:t>
        <a:bodyPr/>
        <a:lstStyle/>
        <a:p>
          <a:endParaRPr lang="en-US"/>
        </a:p>
      </dgm:t>
    </dgm:pt>
    <dgm:pt modelId="{B1C96318-7BCC-C14B-8C96-30252CB35C5D}" type="pres">
      <dgm:prSet presAssocID="{40B48864-EFD7-9546-ADBA-0297583B4D0F}" presName="dummy" presStyleCnt="0"/>
      <dgm:spPr/>
    </dgm:pt>
    <dgm:pt modelId="{17CD28D8-9DF4-A144-96A5-6B3426837FCC}" type="pres">
      <dgm:prSet presAssocID="{40B48864-EFD7-9546-ADBA-0297583B4D0F}" presName="node" presStyleLbl="revTx" presStyleIdx="0" presStyleCnt="4" custScaleY="48912">
        <dgm:presLayoutVars>
          <dgm:bulletEnabled val="1"/>
        </dgm:presLayoutVars>
      </dgm:prSet>
      <dgm:spPr/>
      <dgm:t>
        <a:bodyPr/>
        <a:lstStyle/>
        <a:p>
          <a:endParaRPr lang="en-US"/>
        </a:p>
      </dgm:t>
    </dgm:pt>
    <dgm:pt modelId="{C2D96ED1-775F-DF43-B4E9-AAEC2B2E8557}" type="pres">
      <dgm:prSet presAssocID="{4CE65CD0-8405-ED41-ADEF-AB8552AE0116}" presName="sibTrans" presStyleLbl="node1" presStyleIdx="0" presStyleCnt="4" custScaleX="116195" custLinFactNeighborX="-7031" custLinFactNeighborY="6149"/>
      <dgm:spPr/>
      <dgm:t>
        <a:bodyPr/>
        <a:lstStyle/>
        <a:p>
          <a:endParaRPr lang="en-US"/>
        </a:p>
      </dgm:t>
    </dgm:pt>
    <dgm:pt modelId="{B4AA8162-C3D4-A049-B660-E0EFDE8D6A84}" type="pres">
      <dgm:prSet presAssocID="{96801002-D201-E540-8C69-9A07BD444451}" presName="dummy" presStyleCnt="0"/>
      <dgm:spPr/>
    </dgm:pt>
    <dgm:pt modelId="{E3013D25-9DA7-5945-9165-AE627D6EE6E3}" type="pres">
      <dgm:prSet presAssocID="{96801002-D201-E540-8C69-9A07BD444451}" presName="node" presStyleLbl="revTx" presStyleIdx="1" presStyleCnt="4">
        <dgm:presLayoutVars>
          <dgm:bulletEnabled val="1"/>
        </dgm:presLayoutVars>
      </dgm:prSet>
      <dgm:spPr/>
      <dgm:t>
        <a:bodyPr/>
        <a:lstStyle/>
        <a:p>
          <a:endParaRPr lang="en-US"/>
        </a:p>
      </dgm:t>
    </dgm:pt>
    <dgm:pt modelId="{CFADC4EB-7D61-6F47-9996-0783A8C43CAE}" type="pres">
      <dgm:prSet presAssocID="{E4998A3B-95AE-C54F-8232-726E61BAC72E}" presName="sibTrans" presStyleLbl="node1" presStyleIdx="1" presStyleCnt="4" custLinFactNeighborX="-913" custLinFactNeighborY="4110"/>
      <dgm:spPr/>
      <dgm:t>
        <a:bodyPr/>
        <a:lstStyle/>
        <a:p>
          <a:endParaRPr lang="en-US"/>
        </a:p>
      </dgm:t>
    </dgm:pt>
    <dgm:pt modelId="{A6005A00-D5B7-E44A-A027-5C9D2ECFEA1A}" type="pres">
      <dgm:prSet presAssocID="{722D3F84-1CCB-E640-BEA0-83915634FFC5}" presName="dummy" presStyleCnt="0"/>
      <dgm:spPr/>
    </dgm:pt>
    <dgm:pt modelId="{E562FB06-5A35-7948-B6C1-9C09C069199D}" type="pres">
      <dgm:prSet presAssocID="{722D3F84-1CCB-E640-BEA0-83915634FFC5}" presName="node" presStyleLbl="revTx" presStyleIdx="2" presStyleCnt="4" custScaleY="43309">
        <dgm:presLayoutVars>
          <dgm:bulletEnabled val="1"/>
        </dgm:presLayoutVars>
      </dgm:prSet>
      <dgm:spPr/>
      <dgm:t>
        <a:bodyPr/>
        <a:lstStyle/>
        <a:p>
          <a:endParaRPr lang="en-US"/>
        </a:p>
      </dgm:t>
    </dgm:pt>
    <dgm:pt modelId="{5B3FB381-1DD3-EC4C-B59D-2906BD8FCBD8}" type="pres">
      <dgm:prSet presAssocID="{EDD4C76A-9552-7046-815C-26C9EFA42470}" presName="sibTrans" presStyleLbl="node1" presStyleIdx="2" presStyleCnt="4" custLinFactNeighborX="-6735" custLinFactNeighborY="1814"/>
      <dgm:spPr/>
      <dgm:t>
        <a:bodyPr/>
        <a:lstStyle/>
        <a:p>
          <a:endParaRPr lang="en-US"/>
        </a:p>
      </dgm:t>
    </dgm:pt>
    <dgm:pt modelId="{7037735E-7442-4940-901E-BDDEBC134614}" type="pres">
      <dgm:prSet presAssocID="{86C38051-2BE4-6E4E-ADC8-91E7AB00854F}" presName="dummy" presStyleCnt="0"/>
      <dgm:spPr/>
    </dgm:pt>
    <dgm:pt modelId="{98A90437-F23D-EF4D-84E9-C144695E0007}" type="pres">
      <dgm:prSet presAssocID="{86C38051-2BE4-6E4E-ADC8-91E7AB00854F}" presName="node" presStyleLbl="revTx" presStyleIdx="3" presStyleCnt="4" custScaleX="157638" custScaleY="37384" custRadScaleRad="115182" custRadScaleInc="-28607">
        <dgm:presLayoutVars>
          <dgm:bulletEnabled val="1"/>
        </dgm:presLayoutVars>
      </dgm:prSet>
      <dgm:spPr/>
      <dgm:t>
        <a:bodyPr/>
        <a:lstStyle/>
        <a:p>
          <a:endParaRPr lang="en-US"/>
        </a:p>
      </dgm:t>
    </dgm:pt>
    <dgm:pt modelId="{603CBD2A-6FA4-CC46-A9F5-40692E1EE582}" type="pres">
      <dgm:prSet presAssocID="{2FD0BEF4-C1BD-D346-B7EF-F89B0AC3F34F}" presName="sibTrans" presStyleLbl="node1" presStyleIdx="3" presStyleCnt="4"/>
      <dgm:spPr/>
      <dgm:t>
        <a:bodyPr/>
        <a:lstStyle/>
        <a:p>
          <a:endParaRPr lang="en-US"/>
        </a:p>
      </dgm:t>
    </dgm:pt>
  </dgm:ptLst>
  <dgm:cxnLst>
    <dgm:cxn modelId="{E049D6D1-4981-FC4E-9F38-4C1005022673}" type="presOf" srcId="{EDD4C76A-9552-7046-815C-26C9EFA42470}" destId="{5B3FB381-1DD3-EC4C-B59D-2906BD8FCBD8}" srcOrd="0" destOrd="0" presId="urn:microsoft.com/office/officeart/2005/8/layout/cycle1"/>
    <dgm:cxn modelId="{7DA146A0-930D-F344-BE68-04CE6D5AFC93}" srcId="{009AD8EC-E751-CA41-BB02-EFED22E7EDEB}" destId="{96801002-D201-E540-8C69-9A07BD444451}" srcOrd="1" destOrd="0" parTransId="{283C50F7-0166-8943-88E0-703EA1CB4EB0}" sibTransId="{E4998A3B-95AE-C54F-8232-726E61BAC72E}"/>
    <dgm:cxn modelId="{3649CB29-9FFC-5A4A-B2D9-EE6CCB386774}" type="presOf" srcId="{722D3F84-1CCB-E640-BEA0-83915634FFC5}" destId="{E562FB06-5A35-7948-B6C1-9C09C069199D}" srcOrd="0" destOrd="0" presId="urn:microsoft.com/office/officeart/2005/8/layout/cycle1"/>
    <dgm:cxn modelId="{BC7213C6-912E-324C-A092-358F1CD5CA40}" type="presOf" srcId="{86C38051-2BE4-6E4E-ADC8-91E7AB00854F}" destId="{98A90437-F23D-EF4D-84E9-C144695E0007}" srcOrd="0" destOrd="0" presId="urn:microsoft.com/office/officeart/2005/8/layout/cycle1"/>
    <dgm:cxn modelId="{69D9C078-D0C3-4749-A509-D198D44CDE32}" srcId="{009AD8EC-E751-CA41-BB02-EFED22E7EDEB}" destId="{86C38051-2BE4-6E4E-ADC8-91E7AB00854F}" srcOrd="3" destOrd="0" parTransId="{455639A0-8ECC-944C-BF58-423E4EE3719E}" sibTransId="{2FD0BEF4-C1BD-D346-B7EF-F89B0AC3F34F}"/>
    <dgm:cxn modelId="{FB76988E-3E7E-734B-99C2-4344030F3CFC}" srcId="{009AD8EC-E751-CA41-BB02-EFED22E7EDEB}" destId="{722D3F84-1CCB-E640-BEA0-83915634FFC5}" srcOrd="2" destOrd="0" parTransId="{58B22C5D-746A-614A-B1AF-46BB8EA8F32C}" sibTransId="{EDD4C76A-9552-7046-815C-26C9EFA42470}"/>
    <dgm:cxn modelId="{6ED7C4B1-7E8D-D64F-A1A9-01FFF7B1C158}" type="presOf" srcId="{4CE65CD0-8405-ED41-ADEF-AB8552AE0116}" destId="{C2D96ED1-775F-DF43-B4E9-AAEC2B2E8557}" srcOrd="0" destOrd="0" presId="urn:microsoft.com/office/officeart/2005/8/layout/cycle1"/>
    <dgm:cxn modelId="{2A60BFC4-FD05-2F43-A36C-2D5021B0D850}" type="presOf" srcId="{96801002-D201-E540-8C69-9A07BD444451}" destId="{E3013D25-9DA7-5945-9165-AE627D6EE6E3}" srcOrd="0" destOrd="0" presId="urn:microsoft.com/office/officeart/2005/8/layout/cycle1"/>
    <dgm:cxn modelId="{8516E32E-5A93-844A-8826-AADB69FCF960}" type="presOf" srcId="{40B48864-EFD7-9546-ADBA-0297583B4D0F}" destId="{17CD28D8-9DF4-A144-96A5-6B3426837FCC}" srcOrd="0" destOrd="0" presId="urn:microsoft.com/office/officeart/2005/8/layout/cycle1"/>
    <dgm:cxn modelId="{5CEB0ECB-49A3-3D4C-95D6-4CB6E63F878B}" srcId="{009AD8EC-E751-CA41-BB02-EFED22E7EDEB}" destId="{40B48864-EFD7-9546-ADBA-0297583B4D0F}" srcOrd="0" destOrd="0" parTransId="{7279227F-6D09-BD40-8EE0-3C862F1ECBD7}" sibTransId="{4CE65CD0-8405-ED41-ADEF-AB8552AE0116}"/>
    <dgm:cxn modelId="{88FAFB9B-820C-1E4C-8E9D-84CF226B21D9}" type="presOf" srcId="{009AD8EC-E751-CA41-BB02-EFED22E7EDEB}" destId="{372394FA-0615-C642-853B-89085F335D1A}" srcOrd="0" destOrd="0" presId="urn:microsoft.com/office/officeart/2005/8/layout/cycle1"/>
    <dgm:cxn modelId="{19999183-18E0-CB42-90BC-32A37EB2BE6B}" type="presOf" srcId="{2FD0BEF4-C1BD-D346-B7EF-F89B0AC3F34F}" destId="{603CBD2A-6FA4-CC46-A9F5-40692E1EE582}" srcOrd="0" destOrd="0" presId="urn:microsoft.com/office/officeart/2005/8/layout/cycle1"/>
    <dgm:cxn modelId="{85A94432-C14A-284A-96AC-8458B48B71EE}" type="presOf" srcId="{E4998A3B-95AE-C54F-8232-726E61BAC72E}" destId="{CFADC4EB-7D61-6F47-9996-0783A8C43CAE}" srcOrd="0" destOrd="0" presId="urn:microsoft.com/office/officeart/2005/8/layout/cycle1"/>
    <dgm:cxn modelId="{2DF614A5-3FCC-884A-ACD3-6A7F4EF712E1}" type="presParOf" srcId="{372394FA-0615-C642-853B-89085F335D1A}" destId="{B1C96318-7BCC-C14B-8C96-30252CB35C5D}" srcOrd="0" destOrd="0" presId="urn:microsoft.com/office/officeart/2005/8/layout/cycle1"/>
    <dgm:cxn modelId="{331D0868-A354-A749-8C45-72AB348B13B3}" type="presParOf" srcId="{372394FA-0615-C642-853B-89085F335D1A}" destId="{17CD28D8-9DF4-A144-96A5-6B3426837FCC}" srcOrd="1" destOrd="0" presId="urn:microsoft.com/office/officeart/2005/8/layout/cycle1"/>
    <dgm:cxn modelId="{1FF87434-5097-474B-950C-A6876B7B60EE}" type="presParOf" srcId="{372394FA-0615-C642-853B-89085F335D1A}" destId="{C2D96ED1-775F-DF43-B4E9-AAEC2B2E8557}" srcOrd="2" destOrd="0" presId="urn:microsoft.com/office/officeart/2005/8/layout/cycle1"/>
    <dgm:cxn modelId="{33673C4A-905F-CD42-B65F-4207F9EDDB7D}" type="presParOf" srcId="{372394FA-0615-C642-853B-89085F335D1A}" destId="{B4AA8162-C3D4-A049-B660-E0EFDE8D6A84}" srcOrd="3" destOrd="0" presId="urn:microsoft.com/office/officeart/2005/8/layout/cycle1"/>
    <dgm:cxn modelId="{F550339F-AD10-A349-B703-DC0408B735F2}" type="presParOf" srcId="{372394FA-0615-C642-853B-89085F335D1A}" destId="{E3013D25-9DA7-5945-9165-AE627D6EE6E3}" srcOrd="4" destOrd="0" presId="urn:microsoft.com/office/officeart/2005/8/layout/cycle1"/>
    <dgm:cxn modelId="{51673843-DA88-424C-88CC-804F7D8BE137}" type="presParOf" srcId="{372394FA-0615-C642-853B-89085F335D1A}" destId="{CFADC4EB-7D61-6F47-9996-0783A8C43CAE}" srcOrd="5" destOrd="0" presId="urn:microsoft.com/office/officeart/2005/8/layout/cycle1"/>
    <dgm:cxn modelId="{DA9FA8FB-79F6-DC44-AD7C-867741CF7F73}" type="presParOf" srcId="{372394FA-0615-C642-853B-89085F335D1A}" destId="{A6005A00-D5B7-E44A-A027-5C9D2ECFEA1A}" srcOrd="6" destOrd="0" presId="urn:microsoft.com/office/officeart/2005/8/layout/cycle1"/>
    <dgm:cxn modelId="{B2805D98-DE84-3846-B4A1-B07DCD57C2F9}" type="presParOf" srcId="{372394FA-0615-C642-853B-89085F335D1A}" destId="{E562FB06-5A35-7948-B6C1-9C09C069199D}" srcOrd="7" destOrd="0" presId="urn:microsoft.com/office/officeart/2005/8/layout/cycle1"/>
    <dgm:cxn modelId="{CF9B57B0-F4F6-9B40-A645-1D26DC00FCBA}" type="presParOf" srcId="{372394FA-0615-C642-853B-89085F335D1A}" destId="{5B3FB381-1DD3-EC4C-B59D-2906BD8FCBD8}" srcOrd="8" destOrd="0" presId="urn:microsoft.com/office/officeart/2005/8/layout/cycle1"/>
    <dgm:cxn modelId="{D954EBAF-C136-014C-A29D-D67F418ADA0E}" type="presParOf" srcId="{372394FA-0615-C642-853B-89085F335D1A}" destId="{7037735E-7442-4940-901E-BDDEBC134614}" srcOrd="9" destOrd="0" presId="urn:microsoft.com/office/officeart/2005/8/layout/cycle1"/>
    <dgm:cxn modelId="{59E09B69-EFA9-E944-9B48-589E47523736}" type="presParOf" srcId="{372394FA-0615-C642-853B-89085F335D1A}" destId="{98A90437-F23D-EF4D-84E9-C144695E0007}" srcOrd="10" destOrd="0" presId="urn:microsoft.com/office/officeart/2005/8/layout/cycle1"/>
    <dgm:cxn modelId="{1046B35D-9618-2848-B9AA-6100D1BF598A}" type="presParOf" srcId="{372394FA-0615-C642-853B-89085F335D1A}" destId="{603CBD2A-6FA4-CC46-A9F5-40692E1EE582}"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CD28D8-9DF4-A144-96A5-6B3426837FCC}">
      <dsp:nvSpPr>
        <dsp:cNvPr id="0" name=""/>
        <dsp:cNvSpPr/>
      </dsp:nvSpPr>
      <dsp:spPr>
        <a:xfrm>
          <a:off x="3962637" y="397049"/>
          <a:ext cx="1249310" cy="611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latin typeface="Verdana"/>
              <a:cs typeface="Verdana"/>
            </a:rPr>
            <a:t>Curiosity</a:t>
          </a:r>
          <a:endParaRPr lang="en-US" sz="1500" kern="1200" dirty="0">
            <a:latin typeface="Verdana"/>
            <a:cs typeface="Verdana"/>
          </a:endParaRPr>
        </a:p>
      </dsp:txBody>
      <dsp:txXfrm>
        <a:off x="3962637" y="397049"/>
        <a:ext cx="1249310" cy="611062"/>
      </dsp:txXfrm>
    </dsp:sp>
    <dsp:sp modelId="{C2D96ED1-775F-DF43-B4E9-AAEC2B2E8557}">
      <dsp:nvSpPr>
        <dsp:cNvPr id="0" name=""/>
        <dsp:cNvSpPr/>
      </dsp:nvSpPr>
      <dsp:spPr>
        <a:xfrm>
          <a:off x="1226292" y="216020"/>
          <a:ext cx="4102305" cy="3530535"/>
        </a:xfrm>
        <a:prstGeom prst="circularArrow">
          <a:avLst>
            <a:gd name="adj1" fmla="val 6900"/>
            <a:gd name="adj2" fmla="val 465208"/>
            <a:gd name="adj3" fmla="val 550022"/>
            <a:gd name="adj4" fmla="val 19785683"/>
            <a:gd name="adj5" fmla="val 805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3013D25-9DA7-5945-9165-AE627D6EE6E3}">
      <dsp:nvSpPr>
        <dsp:cNvPr id="0" name=""/>
        <dsp:cNvSpPr/>
      </dsp:nvSpPr>
      <dsp:spPr>
        <a:xfrm>
          <a:off x="3962637" y="2201156"/>
          <a:ext cx="1249310" cy="124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latin typeface="Verdana"/>
              <a:cs typeface="Verdana"/>
            </a:rPr>
            <a:t>Observation</a:t>
          </a:r>
          <a:endParaRPr lang="en-US" sz="1500" kern="1200" dirty="0">
            <a:latin typeface="Verdana"/>
            <a:cs typeface="Verdana"/>
          </a:endParaRPr>
        </a:p>
      </dsp:txBody>
      <dsp:txXfrm>
        <a:off x="3962637" y="2201156"/>
        <a:ext cx="1249310" cy="1249310"/>
      </dsp:txXfrm>
    </dsp:sp>
    <dsp:sp modelId="{CFADC4EB-7D61-6F47-9996-0783A8C43CAE}">
      <dsp:nvSpPr>
        <dsp:cNvPr id="0" name=""/>
        <dsp:cNvSpPr/>
      </dsp:nvSpPr>
      <dsp:spPr>
        <a:xfrm>
          <a:off x="1728176" y="144033"/>
          <a:ext cx="3530535" cy="3530535"/>
        </a:xfrm>
        <a:prstGeom prst="circularArrow">
          <a:avLst>
            <a:gd name="adj1" fmla="val 6900"/>
            <a:gd name="adj2" fmla="val 465208"/>
            <a:gd name="adj3" fmla="val 6582644"/>
            <a:gd name="adj4" fmla="val 4384770"/>
            <a:gd name="adj5" fmla="val 805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562FB06-5A35-7948-B6C1-9C09C069199D}">
      <dsp:nvSpPr>
        <dsp:cNvPr id="0" name=""/>
        <dsp:cNvSpPr/>
      </dsp:nvSpPr>
      <dsp:spPr>
        <a:xfrm>
          <a:off x="1839407" y="2555279"/>
          <a:ext cx="1249310" cy="541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latin typeface="Verdana"/>
              <a:cs typeface="Verdana"/>
            </a:rPr>
            <a:t>Reflection</a:t>
          </a:r>
          <a:endParaRPr lang="en-US" sz="1500" kern="1200" dirty="0">
            <a:latin typeface="Verdana"/>
            <a:cs typeface="Verdana"/>
          </a:endParaRPr>
        </a:p>
      </dsp:txBody>
      <dsp:txXfrm>
        <a:off x="1839407" y="2555279"/>
        <a:ext cx="1249310" cy="541063"/>
      </dsp:txXfrm>
    </dsp:sp>
    <dsp:sp modelId="{5B3FB381-1DD3-EC4C-B59D-2906BD8FCBD8}">
      <dsp:nvSpPr>
        <dsp:cNvPr id="0" name=""/>
        <dsp:cNvSpPr/>
      </dsp:nvSpPr>
      <dsp:spPr>
        <a:xfrm>
          <a:off x="1368159" y="-144025"/>
          <a:ext cx="3530535" cy="3530535"/>
        </a:xfrm>
        <a:prstGeom prst="circularArrow">
          <a:avLst>
            <a:gd name="adj1" fmla="val 6900"/>
            <a:gd name="adj2" fmla="val 465208"/>
            <a:gd name="adj3" fmla="val 11713505"/>
            <a:gd name="adj4" fmla="val 8300033"/>
            <a:gd name="adj5" fmla="val 805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8A90437-F23D-EF4D-84E9-C144695E0007}">
      <dsp:nvSpPr>
        <dsp:cNvPr id="0" name=""/>
        <dsp:cNvSpPr/>
      </dsp:nvSpPr>
      <dsp:spPr>
        <a:xfrm>
          <a:off x="1149412" y="504049"/>
          <a:ext cx="1969388" cy="4670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latin typeface="Verdana"/>
              <a:cs typeface="Verdana"/>
            </a:rPr>
            <a:t>Experiment</a:t>
          </a:r>
          <a:endParaRPr lang="en-US" sz="1500" kern="1200" dirty="0">
            <a:latin typeface="Verdana"/>
            <a:cs typeface="Verdana"/>
          </a:endParaRPr>
        </a:p>
      </dsp:txBody>
      <dsp:txXfrm>
        <a:off x="1149412" y="504049"/>
        <a:ext cx="1969388" cy="467042"/>
      </dsp:txXfrm>
    </dsp:sp>
    <dsp:sp modelId="{603CBD2A-6FA4-CC46-A9F5-40692E1EE582}">
      <dsp:nvSpPr>
        <dsp:cNvPr id="0" name=""/>
        <dsp:cNvSpPr/>
      </dsp:nvSpPr>
      <dsp:spPr>
        <a:xfrm>
          <a:off x="1549457" y="-118092"/>
          <a:ext cx="3530535" cy="3530535"/>
        </a:xfrm>
        <a:prstGeom prst="circularArrow">
          <a:avLst>
            <a:gd name="adj1" fmla="val 6900"/>
            <a:gd name="adj2" fmla="val 465208"/>
            <a:gd name="adj3" fmla="val 17752367"/>
            <a:gd name="adj4" fmla="val 13775259"/>
            <a:gd name="adj5" fmla="val 805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44811" cy="493711"/>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3852862" y="0"/>
            <a:ext cx="2944811" cy="493711"/>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930275" y="739775"/>
            <a:ext cx="4937124" cy="3703637"/>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06462" y="4689475"/>
            <a:ext cx="4984749" cy="4443411"/>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9378950"/>
            <a:ext cx="2944811" cy="493711"/>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3852862" y="9378950"/>
            <a:ext cx="2944811" cy="493711"/>
          </a:xfrm>
          <a:prstGeom prst="rect">
            <a:avLst/>
          </a:prstGeom>
          <a:noFill/>
          <a:ln>
            <a:noFill/>
          </a:ln>
        </p:spPr>
        <p:txBody>
          <a:bodyPr lIns="91425" tIns="45700" rIns="91425" bIns="45700" anchor="b" anchorCtr="0">
            <a:noAutofit/>
          </a:bodyPr>
          <a:lstStyle>
            <a:lvl1pPr marL="0" marR="0" indent="0" algn="r" rtl="0">
              <a:lnSpc>
                <a:spcPct val="100000"/>
              </a:lnSpc>
              <a:spcBef>
                <a:spcPts val="0"/>
              </a:spcBef>
              <a:spcAft>
                <a:spcPts val="0"/>
              </a:spcAft>
              <a:buNone/>
              <a:defRPr sz="1200" b="0" i="0" u="none" strike="noStrike" cap="none" baseline="0">
                <a:solidFill>
                  <a:srgbClr val="000000"/>
                </a:solidFill>
                <a:latin typeface="Arial"/>
                <a:ea typeface="Arial"/>
                <a:cs typeface="Arial"/>
                <a:sym typeface="Arial"/>
              </a:defRPr>
            </a:lvl1pPr>
          </a:lstStyle>
          <a:p>
            <a:pPr marL="0" lvl="0" indent="0">
              <a:spcBef>
                <a:spcPts val="0"/>
              </a:spcBef>
              <a:buClr>
                <a:srgbClr val="000000"/>
              </a:buClr>
              <a:buSzPct val="25000"/>
              <a:buFont typeface="Arial"/>
              <a:buNone/>
            </a:pPr>
            <a:fld id="{00000000-1234-1234-1234-123412341234}" type="slidenum">
              <a:rPr lang="en-US"/>
              <a:t>‹#›</a:t>
            </a:fld>
            <a:endParaRPr lang="en-US"/>
          </a:p>
        </p:txBody>
      </p:sp>
    </p:spTree>
    <p:extLst>
      <p:ext uri="{BB962C8B-B14F-4D97-AF65-F5344CB8AC3E}">
        <p14:creationId xmlns:p14="http://schemas.microsoft.com/office/powerpoint/2010/main" val="239213584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Shape 43"/>
          <p:cNvSpPr txBox="1">
            <a:spLocks noGrp="1"/>
          </p:cNvSpPr>
          <p:nvPr>
            <p:ph type="body" idx="1"/>
          </p:nvPr>
        </p:nvSpPr>
        <p:spPr>
          <a:xfrm>
            <a:off x="906462" y="4689475"/>
            <a:ext cx="4984749" cy="4443411"/>
          </a:xfrm>
          <a:prstGeom prst="rect">
            <a:avLst/>
          </a:prstGeom>
        </p:spPr>
        <p:txBody>
          <a:bodyPr lIns="91425" tIns="91425" rIns="91425" bIns="91425" anchor="ctr" anchorCtr="0">
            <a:noAutofit/>
          </a:bodyPr>
          <a:lstStyle/>
          <a:p>
            <a:pPr>
              <a:spcBef>
                <a:spcPts val="0"/>
              </a:spcBef>
              <a:buNone/>
            </a:pPr>
            <a:endParaRPr/>
          </a:p>
        </p:txBody>
      </p:sp>
      <p:sp>
        <p:nvSpPr>
          <p:cNvPr id="44" name="Shape 44"/>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40389440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2" name="Shape 92"/>
          <p:cNvSpPr txBox="1">
            <a:spLocks noGrp="1"/>
          </p:cNvSpPr>
          <p:nvPr>
            <p:ph type="body" idx="1"/>
          </p:nvPr>
        </p:nvSpPr>
        <p:spPr>
          <a:xfrm>
            <a:off x="906462" y="4689475"/>
            <a:ext cx="4984748" cy="4443411"/>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Font typeface="Arial"/>
              <a:buNone/>
            </a:pPr>
            <a:endParaRPr sz="1800" b="0" i="0" u="none" strike="noStrike" cap="none" baseline="0" dirty="0">
              <a:solidFill>
                <a:schemeClr val="dk1"/>
              </a:solidFill>
              <a:latin typeface="Arial"/>
              <a:ea typeface="Arial"/>
              <a:cs typeface="Arial"/>
              <a:sym typeface="Arial"/>
            </a:endParaRPr>
          </a:p>
        </p:txBody>
      </p:sp>
      <p:sp>
        <p:nvSpPr>
          <p:cNvPr id="93" name="Shape 93"/>
          <p:cNvSpPr txBox="1"/>
          <p:nvPr/>
        </p:nvSpPr>
        <p:spPr>
          <a:xfrm>
            <a:off x="3852862" y="9378950"/>
            <a:ext cx="2944811" cy="49371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tl val="0"/>
              </a:rPr>
              <a:t>10</a:t>
            </a:fld>
            <a:endParaRPr lang="en-US" sz="1200" b="0" i="0" u="none" strike="noStrike" cap="none" baseline="0">
              <a:solidFill>
                <a:srgbClr val="000000"/>
              </a:solidFill>
              <a:latin typeface="Arial"/>
              <a:ea typeface="Arial"/>
              <a:cs typeface="Arial"/>
              <a:sym typeface="Arial"/>
              <a:rtl val="0"/>
            </a:endParaRPr>
          </a:p>
        </p:txBody>
      </p:sp>
    </p:spTree>
    <p:extLst>
      <p:ext uri="{BB962C8B-B14F-4D97-AF65-F5344CB8AC3E}">
        <p14:creationId xmlns:p14="http://schemas.microsoft.com/office/powerpoint/2010/main" val="5217693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11</a:t>
            </a:fld>
            <a:endParaRPr lang="en-US"/>
          </a:p>
        </p:txBody>
      </p:sp>
    </p:spTree>
    <p:extLst>
      <p:ext uri="{BB962C8B-B14F-4D97-AF65-F5344CB8AC3E}">
        <p14:creationId xmlns:p14="http://schemas.microsoft.com/office/powerpoint/2010/main" val="36075420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13</a:t>
            </a:fld>
            <a:endParaRPr lang="en-US"/>
          </a:p>
        </p:txBody>
      </p:sp>
    </p:spTree>
    <p:extLst>
      <p:ext uri="{BB962C8B-B14F-4D97-AF65-F5344CB8AC3E}">
        <p14:creationId xmlns:p14="http://schemas.microsoft.com/office/powerpoint/2010/main" val="36075420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14</a:t>
            </a:fld>
            <a:endParaRPr lang="en-US"/>
          </a:p>
        </p:txBody>
      </p:sp>
    </p:spTree>
    <p:extLst>
      <p:ext uri="{BB962C8B-B14F-4D97-AF65-F5344CB8AC3E}">
        <p14:creationId xmlns:p14="http://schemas.microsoft.com/office/powerpoint/2010/main" val="36075420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txBox="1">
            <a:spLocks noGrp="1"/>
          </p:cNvSpPr>
          <p:nvPr>
            <p:ph type="body" idx="1"/>
          </p:nvPr>
        </p:nvSpPr>
        <p:spPr>
          <a:xfrm>
            <a:off x="906462" y="4689475"/>
            <a:ext cx="4984749" cy="4443411"/>
          </a:xfrm>
          <a:prstGeom prst="rect">
            <a:avLst/>
          </a:prstGeom>
        </p:spPr>
        <p:txBody>
          <a:bodyPr lIns="91425" tIns="91425" rIns="91425" bIns="91425" anchor="ctr" anchorCtr="0">
            <a:noAutofit/>
          </a:bodyPr>
          <a:lstStyle/>
          <a:p>
            <a:pPr>
              <a:spcBef>
                <a:spcPts val="0"/>
              </a:spcBef>
              <a:buNone/>
            </a:pPr>
            <a:endParaRPr/>
          </a:p>
        </p:txBody>
      </p:sp>
      <p:sp>
        <p:nvSpPr>
          <p:cNvPr id="187" name="Shape 187"/>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662479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4E5C32F9-FBB2-C847-B98C-7BA41B7C590C}" type="slidenum">
              <a:rPr lang="en-GB" sz="1200"/>
              <a:pPr eaLnBrk="1" hangingPunct="1"/>
              <a:t>16</a:t>
            </a:fld>
            <a:endParaRPr lang="en-GB" sz="1200"/>
          </a:p>
        </p:txBody>
      </p:sp>
      <p:sp>
        <p:nvSpPr>
          <p:cNvPr id="58371" name="Rectangle 2"/>
          <p:cNvSpPr>
            <a:spLocks noGrp="1" noRot="1" noChangeAspect="1" noChangeArrowheads="1" noTextEdit="1"/>
          </p:cNvSpPr>
          <p:nvPr>
            <p:ph type="sldImg"/>
          </p:nvPr>
        </p:nvSpPr>
        <p:spPr>
          <a:xfrm>
            <a:off x="930275" y="739775"/>
            <a:ext cx="4937125" cy="3703638"/>
          </a:xfrm>
          <a:ln/>
        </p:spPr>
      </p:sp>
      <p:sp>
        <p:nvSpPr>
          <p:cNvPr id="583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baseline="0" dirty="0" smtClean="0"/>
          </a:p>
        </p:txBody>
      </p:sp>
    </p:spTree>
    <p:extLst>
      <p:ext uri="{BB962C8B-B14F-4D97-AF65-F5344CB8AC3E}">
        <p14:creationId xmlns:p14="http://schemas.microsoft.com/office/powerpoint/2010/main" val="41862015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2" name="Shape 92"/>
          <p:cNvSpPr txBox="1">
            <a:spLocks noGrp="1"/>
          </p:cNvSpPr>
          <p:nvPr>
            <p:ph type="body" idx="1"/>
          </p:nvPr>
        </p:nvSpPr>
        <p:spPr>
          <a:xfrm>
            <a:off x="906462" y="4689475"/>
            <a:ext cx="4984748" cy="4443411"/>
          </a:xfrm>
          <a:prstGeom prst="rect">
            <a:avLst/>
          </a:prstGeom>
          <a:noFill/>
          <a:ln>
            <a:noFill/>
          </a:ln>
        </p:spPr>
        <p:txBody>
          <a:bodyPr lIns="91425" tIns="45700" rIns="91425" bIns="45700" anchor="t" anchorCtr="0">
            <a:noAutofit/>
          </a:bodyPr>
          <a:lstStyle/>
          <a:p>
            <a:endParaRPr lang="en-US" sz="1800" dirty="0" smtClean="0">
              <a:ea typeface="MS PGothic" charset="0"/>
            </a:endParaRPr>
          </a:p>
        </p:txBody>
      </p:sp>
      <p:sp>
        <p:nvSpPr>
          <p:cNvPr id="93" name="Shape 93"/>
          <p:cNvSpPr txBox="1"/>
          <p:nvPr/>
        </p:nvSpPr>
        <p:spPr>
          <a:xfrm>
            <a:off x="3852862" y="9378950"/>
            <a:ext cx="2944811" cy="49371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tl val="0"/>
              </a:rPr>
              <a:t>17</a:t>
            </a:fld>
            <a:endParaRPr lang="en-US" sz="1200" b="0" i="0" u="none" strike="noStrike" cap="none" baseline="0">
              <a:solidFill>
                <a:srgbClr val="000000"/>
              </a:solidFill>
              <a:latin typeface="Arial"/>
              <a:ea typeface="Arial"/>
              <a:cs typeface="Arial"/>
              <a:sym typeface="Arial"/>
              <a:rtl val="0"/>
            </a:endParaRPr>
          </a:p>
        </p:txBody>
      </p:sp>
    </p:spTree>
    <p:extLst>
      <p:ext uri="{BB962C8B-B14F-4D97-AF65-F5344CB8AC3E}">
        <p14:creationId xmlns:p14="http://schemas.microsoft.com/office/powerpoint/2010/main" val="5217693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18</a:t>
            </a:fld>
            <a:endParaRPr lang="en-US"/>
          </a:p>
        </p:txBody>
      </p:sp>
    </p:spTree>
    <p:extLst>
      <p:ext uri="{BB962C8B-B14F-4D97-AF65-F5344CB8AC3E}">
        <p14:creationId xmlns:p14="http://schemas.microsoft.com/office/powerpoint/2010/main" val="26671368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txBox="1">
            <a:spLocks noGrp="1"/>
          </p:cNvSpPr>
          <p:nvPr>
            <p:ph type="body" idx="1"/>
          </p:nvPr>
        </p:nvSpPr>
        <p:spPr>
          <a:xfrm>
            <a:off x="906462" y="4689475"/>
            <a:ext cx="4984749" cy="4443411"/>
          </a:xfrm>
          <a:prstGeom prst="rect">
            <a:avLst/>
          </a:prstGeom>
        </p:spPr>
        <p:txBody>
          <a:bodyPr lIns="91425" tIns="91425" rIns="91425" bIns="91425" anchor="ctr" anchorCtr="0">
            <a:noAutofit/>
          </a:bodyPr>
          <a:lstStyle/>
          <a:p>
            <a:pPr>
              <a:spcBef>
                <a:spcPts val="0"/>
              </a:spcBef>
              <a:buNone/>
            </a:pPr>
            <a:endParaRPr/>
          </a:p>
        </p:txBody>
      </p:sp>
      <p:sp>
        <p:nvSpPr>
          <p:cNvPr id="187" name="Shape 187"/>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32674100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46" name="Shape 246"/>
          <p:cNvSpPr txBox="1">
            <a:spLocks noGrp="1"/>
          </p:cNvSpPr>
          <p:nvPr>
            <p:ph type="body" idx="1"/>
          </p:nvPr>
        </p:nvSpPr>
        <p:spPr>
          <a:xfrm>
            <a:off x="906462" y="4689475"/>
            <a:ext cx="4984749" cy="4443411"/>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baseline="0" dirty="0"/>
              <a:t>This was a key question from our launch so we thought we would explore this a bit more.  Currently covered in both paper 1 and paper 2.</a:t>
            </a:r>
          </a:p>
          <a:p>
            <a:pPr marL="0" marR="0" lvl="0" indent="0" algn="l" rtl="0">
              <a:spcBef>
                <a:spcPts val="0"/>
              </a:spcBef>
              <a:buFont typeface="Arial"/>
              <a:buNone/>
            </a:pPr>
            <a:endParaRPr sz="1800" b="0" i="0" u="none" strike="noStrike" cap="none" baseline="0" dirty="0"/>
          </a:p>
          <a:p>
            <a:pPr marL="0" marR="0" lvl="0" indent="0" algn="l" rtl="0">
              <a:spcBef>
                <a:spcPts val="0"/>
              </a:spcBef>
              <a:buSzPct val="25000"/>
              <a:buFont typeface="Arial"/>
              <a:buNone/>
            </a:pPr>
            <a:r>
              <a:rPr lang="en-US" sz="1800" b="0" i="0" u="none" strike="noStrike" cap="none" baseline="0" dirty="0" smtClean="0"/>
              <a:t>This was </a:t>
            </a:r>
            <a:r>
              <a:rPr lang="en-US" sz="1800" b="0" i="0" u="none" strike="noStrike" cap="none" baseline="0" dirty="0"/>
              <a:t>the key area which </a:t>
            </a:r>
            <a:r>
              <a:rPr lang="en-US" sz="1800" b="0" i="0" u="none" strike="noStrike" cap="none" baseline="0" dirty="0" smtClean="0"/>
              <a:t>was </a:t>
            </a:r>
            <a:r>
              <a:rPr lang="en-US" sz="1800" b="0" i="0" u="none" strike="noStrike" cap="none" baseline="0" dirty="0"/>
              <a:t>brand new to students and teachers and whilst the vast majority of students responded to the </a:t>
            </a:r>
            <a:r>
              <a:rPr lang="en-US" sz="1800" b="0" i="0" u="none" strike="noStrike" cap="none" baseline="0" dirty="0" smtClean="0"/>
              <a:t>question given in the SAMs, </a:t>
            </a:r>
            <a:r>
              <a:rPr lang="en-US" sz="1800" b="0" i="0" u="none" strike="noStrike" cap="none" baseline="0" dirty="0"/>
              <a:t>some were unable to access the higher bands as they </a:t>
            </a:r>
            <a:r>
              <a:rPr lang="en-US" sz="1800" b="0" i="0" u="none" strike="noStrike" cap="none" baseline="0" dirty="0" err="1"/>
              <a:t>focussed</a:t>
            </a:r>
            <a:r>
              <a:rPr lang="en-US" sz="1800" b="0" i="0" u="none" strike="noStrike" cap="none" baseline="0" dirty="0"/>
              <a:t> on AO2 rather than AO4.   </a:t>
            </a:r>
          </a:p>
          <a:p>
            <a:pPr marL="0" marR="0" lvl="0" indent="0" algn="l" rtl="0">
              <a:spcBef>
                <a:spcPts val="0"/>
              </a:spcBef>
              <a:buFont typeface="Arial"/>
              <a:buNone/>
            </a:pPr>
            <a:endParaRPr sz="1800" b="0" i="0" u="none" strike="noStrike" cap="none" baseline="0" dirty="0"/>
          </a:p>
          <a:p>
            <a:pPr marL="0" marR="0" lvl="0" indent="0" algn="l" rtl="0">
              <a:spcBef>
                <a:spcPts val="0"/>
              </a:spcBef>
              <a:buSzPct val="25000"/>
              <a:buFont typeface="Arial"/>
              <a:buNone/>
            </a:pPr>
            <a:r>
              <a:rPr lang="en-US" sz="1800" b="0" i="0" u="none" strike="noStrike" cap="none" baseline="0" dirty="0"/>
              <a:t>Students should not just repeat AO2 saying how the writer does it, although there will be some coverage of this.</a:t>
            </a:r>
          </a:p>
          <a:p>
            <a:pPr marL="0" marR="0" lvl="0" indent="0" algn="l" rtl="0">
              <a:spcBef>
                <a:spcPts val="0"/>
              </a:spcBef>
              <a:buSzPct val="25000"/>
              <a:buFont typeface="Arial"/>
              <a:buNone/>
            </a:pPr>
            <a:r>
              <a:rPr lang="en-US" sz="1800" b="0" i="0" u="none" strike="noStrike" cap="none" baseline="0" dirty="0"/>
              <a:t>Teachers need to focus on the use of evaluative language – opinion, informed </a:t>
            </a:r>
            <a:r>
              <a:rPr lang="en-US" sz="1800" b="0" i="0" u="none" strike="noStrike" cap="none" baseline="0" dirty="0" smtClean="0"/>
              <a:t>judgement</a:t>
            </a:r>
            <a:r>
              <a:rPr lang="en-US" sz="1800" b="0" i="0" u="none" strike="noStrike" cap="none" baseline="0" dirty="0"/>
              <a:t> </a:t>
            </a:r>
            <a:r>
              <a:rPr lang="en-US" sz="1800" b="0" i="0" u="none" strike="noStrike" cap="none" baseline="0" dirty="0" smtClean="0"/>
              <a:t>and </a:t>
            </a:r>
            <a:r>
              <a:rPr lang="en-US" sz="1800" b="0" i="0" u="none" strike="noStrike" cap="none" baseline="0" dirty="0"/>
              <a:t>developed critical </a:t>
            </a:r>
            <a:r>
              <a:rPr lang="en-US" sz="1800" b="0" i="0" u="none" strike="noStrike" cap="none" baseline="0" dirty="0" smtClean="0"/>
              <a:t>judgement.</a:t>
            </a:r>
            <a:endParaRPr lang="en-US" sz="1800" b="0" i="0" u="none" strike="noStrike" cap="none" baseline="0" dirty="0"/>
          </a:p>
          <a:p>
            <a:pPr marL="0" marR="0" lvl="0" indent="0" algn="l" rtl="0">
              <a:spcBef>
                <a:spcPts val="0"/>
              </a:spcBef>
              <a:buSzPct val="25000"/>
              <a:buFont typeface="Arial"/>
              <a:buNone/>
            </a:pPr>
            <a:r>
              <a:rPr lang="en-US" sz="1800" b="0" i="0" u="none" strike="noStrike" cap="none" baseline="0" dirty="0"/>
              <a:t>The mark scheme gives clues to focus on ideas, events, themes and settings – this will help structure the answer.</a:t>
            </a:r>
          </a:p>
          <a:p>
            <a:pPr>
              <a:spcBef>
                <a:spcPts val="0"/>
              </a:spcBef>
              <a:buNone/>
            </a:pPr>
            <a:endParaRPr sz="1800" b="0" i="0" u="none" strike="noStrike" cap="none" baseline="0" dirty="0"/>
          </a:p>
        </p:txBody>
      </p:sp>
      <p:sp>
        <p:nvSpPr>
          <p:cNvPr id="247" name="Shape 247"/>
          <p:cNvSpPr txBox="1"/>
          <p:nvPr/>
        </p:nvSpPr>
        <p:spPr>
          <a:xfrm>
            <a:off x="3852862" y="9378950"/>
            <a:ext cx="2944811" cy="49371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20</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3630665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57" name="Shape 57"/>
          <p:cNvSpPr txBox="1">
            <a:spLocks noGrp="1"/>
          </p:cNvSpPr>
          <p:nvPr>
            <p:ph type="body" idx="1"/>
          </p:nvPr>
        </p:nvSpPr>
        <p:spPr>
          <a:xfrm>
            <a:off x="906462" y="4689475"/>
            <a:ext cx="4984749" cy="4443411"/>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endParaRPr lang="en-US" sz="1800" b="0" i="0" u="none" strike="noStrike" cap="none" baseline="0" dirty="0"/>
          </a:p>
        </p:txBody>
      </p:sp>
      <p:sp>
        <p:nvSpPr>
          <p:cNvPr id="58" name="Shape 58"/>
          <p:cNvSpPr txBox="1"/>
          <p:nvPr/>
        </p:nvSpPr>
        <p:spPr>
          <a:xfrm>
            <a:off x="3852862" y="9378950"/>
            <a:ext cx="2944811" cy="49371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2</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29469119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21</a:t>
            </a:fld>
            <a:endParaRPr lang="en-US"/>
          </a:p>
        </p:txBody>
      </p:sp>
    </p:spTree>
    <p:extLst>
      <p:ext uri="{BB962C8B-B14F-4D97-AF65-F5344CB8AC3E}">
        <p14:creationId xmlns:p14="http://schemas.microsoft.com/office/powerpoint/2010/main" val="28334099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txBox="1">
            <a:spLocks noGrp="1"/>
          </p:cNvSpPr>
          <p:nvPr>
            <p:ph type="body" idx="1"/>
          </p:nvPr>
        </p:nvSpPr>
        <p:spPr>
          <a:xfrm>
            <a:off x="906462" y="4689475"/>
            <a:ext cx="4984749" cy="4443411"/>
          </a:xfrm>
          <a:prstGeom prst="rect">
            <a:avLst/>
          </a:prstGeom>
        </p:spPr>
        <p:txBody>
          <a:bodyPr lIns="91425" tIns="91425" rIns="91425" bIns="91425" anchor="ctr" anchorCtr="0">
            <a:noAutofit/>
          </a:bodyPr>
          <a:lstStyle/>
          <a:p>
            <a:pPr>
              <a:spcBef>
                <a:spcPts val="0"/>
              </a:spcBef>
              <a:buNone/>
            </a:pPr>
            <a:endParaRPr/>
          </a:p>
        </p:txBody>
      </p:sp>
      <p:sp>
        <p:nvSpPr>
          <p:cNvPr id="187" name="Shape 187"/>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42664288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
        <p:cNvGrpSpPr/>
        <p:nvPr/>
      </p:nvGrpSpPr>
      <p:grpSpPr>
        <a:xfrm>
          <a:off x="0" y="0"/>
          <a:ext cx="0" cy="0"/>
          <a:chOff x="0" y="0"/>
          <a:chExt cx="0" cy="0"/>
        </a:xfrm>
      </p:grpSpPr>
      <p:sp>
        <p:nvSpPr>
          <p:cNvPr id="485" name="Shape 485"/>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86" name="Shape 486"/>
          <p:cNvSpPr txBox="1">
            <a:spLocks noGrp="1"/>
          </p:cNvSpPr>
          <p:nvPr>
            <p:ph type="body" idx="1"/>
          </p:nvPr>
        </p:nvSpPr>
        <p:spPr>
          <a:xfrm>
            <a:off x="906462" y="4689475"/>
            <a:ext cx="4984749" cy="4443411"/>
          </a:xfrm>
          <a:prstGeom prst="rect">
            <a:avLst/>
          </a:prstGeom>
          <a:noFill/>
          <a:ln>
            <a:noFill/>
          </a:ln>
        </p:spPr>
        <p:txBody>
          <a:bodyPr lIns="91425" tIns="45700" rIns="91425" bIns="45700" anchor="t" anchorCtr="0">
            <a:noAutofit/>
          </a:bodyPr>
          <a:lstStyle/>
          <a:p>
            <a:endParaRPr lang="en-US" baseline="0" dirty="0" smtClean="0"/>
          </a:p>
        </p:txBody>
      </p:sp>
      <p:sp>
        <p:nvSpPr>
          <p:cNvPr id="487" name="Shape 487"/>
          <p:cNvSpPr txBox="1"/>
          <p:nvPr/>
        </p:nvSpPr>
        <p:spPr>
          <a:xfrm>
            <a:off x="3852862" y="9378950"/>
            <a:ext cx="2944811" cy="49371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23</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3756967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
        <p:cNvGrpSpPr/>
        <p:nvPr/>
      </p:nvGrpSpPr>
      <p:grpSpPr>
        <a:xfrm>
          <a:off x="0" y="0"/>
          <a:ext cx="0" cy="0"/>
          <a:chOff x="0" y="0"/>
          <a:chExt cx="0" cy="0"/>
        </a:xfrm>
      </p:grpSpPr>
      <p:sp>
        <p:nvSpPr>
          <p:cNvPr id="485" name="Shape 485"/>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86" name="Shape 486"/>
          <p:cNvSpPr txBox="1">
            <a:spLocks noGrp="1"/>
          </p:cNvSpPr>
          <p:nvPr>
            <p:ph type="body" idx="1"/>
          </p:nvPr>
        </p:nvSpPr>
        <p:spPr>
          <a:xfrm>
            <a:off x="906462" y="4689475"/>
            <a:ext cx="4984749" cy="4443411"/>
          </a:xfrm>
          <a:prstGeom prst="rect">
            <a:avLst/>
          </a:prstGeom>
          <a:noFill/>
          <a:ln>
            <a:noFill/>
          </a:ln>
        </p:spPr>
        <p:txBody>
          <a:bodyPr lIns="91425" tIns="45700" rIns="91425" bIns="45700" anchor="t" anchorCtr="0">
            <a:noAutofit/>
          </a:bodyPr>
          <a:lstStyle/>
          <a:p>
            <a:pPr>
              <a:spcBef>
                <a:spcPts val="0"/>
              </a:spcBef>
              <a:buNone/>
            </a:pPr>
            <a:endParaRPr/>
          </a:p>
        </p:txBody>
      </p:sp>
      <p:sp>
        <p:nvSpPr>
          <p:cNvPr id="487" name="Shape 487"/>
          <p:cNvSpPr txBox="1"/>
          <p:nvPr/>
        </p:nvSpPr>
        <p:spPr>
          <a:xfrm>
            <a:off x="3852862" y="9378950"/>
            <a:ext cx="2944811" cy="49371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24</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3089891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txBox="1">
            <a:spLocks noGrp="1"/>
          </p:cNvSpPr>
          <p:nvPr>
            <p:ph type="body" idx="1"/>
          </p:nvPr>
        </p:nvSpPr>
        <p:spPr>
          <a:xfrm>
            <a:off x="906462" y="4689475"/>
            <a:ext cx="4984749" cy="4443411"/>
          </a:xfrm>
          <a:prstGeom prst="rect">
            <a:avLst/>
          </a:prstGeom>
        </p:spPr>
        <p:txBody>
          <a:bodyPr lIns="91425" tIns="91425" rIns="91425" bIns="91425" anchor="ctr" anchorCtr="0">
            <a:noAutofit/>
          </a:bodyPr>
          <a:lstStyle/>
          <a:p>
            <a:pPr>
              <a:spcBef>
                <a:spcPts val="0"/>
              </a:spcBef>
              <a:buNone/>
            </a:pPr>
            <a:endParaRPr/>
          </a:p>
        </p:txBody>
      </p:sp>
      <p:sp>
        <p:nvSpPr>
          <p:cNvPr id="64" name="Shape 64"/>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876473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40" name="Shape 140"/>
          <p:cNvSpPr txBox="1">
            <a:spLocks noGrp="1"/>
          </p:cNvSpPr>
          <p:nvPr>
            <p:ph type="body" idx="1"/>
          </p:nvPr>
        </p:nvSpPr>
        <p:spPr>
          <a:xfrm>
            <a:off x="906462" y="4689475"/>
            <a:ext cx="4984749" cy="4443411"/>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baseline="0" dirty="0" smtClean="0"/>
              <a:t>In terms of the </a:t>
            </a:r>
            <a:r>
              <a:rPr lang="en-US" sz="1800" b="0" i="0" u="none" strike="noStrike" cap="none" baseline="0" dirty="0"/>
              <a:t>40/60 </a:t>
            </a:r>
            <a:r>
              <a:rPr lang="en-US" sz="1800" b="0" i="0" u="none" strike="noStrike" cap="none" baseline="0" dirty="0" smtClean="0"/>
              <a:t>weighting split between the papers – </a:t>
            </a:r>
            <a:r>
              <a:rPr lang="en-US" sz="1800" b="0" i="0" u="none" strike="noStrike" cap="none" baseline="0" dirty="0"/>
              <a:t>the students have more to do in Paper 2 so it is more heavily weighted.  </a:t>
            </a:r>
          </a:p>
          <a:p>
            <a:pPr marL="0" marR="0" lvl="0" indent="0" algn="l" rtl="0">
              <a:spcBef>
                <a:spcPts val="0"/>
              </a:spcBef>
              <a:buFont typeface="Arial"/>
              <a:buNone/>
            </a:pPr>
            <a:endParaRPr sz="1800" b="0" i="0" u="none" strike="noStrike" cap="none" baseline="0" dirty="0"/>
          </a:p>
          <a:p>
            <a:pPr marL="0" marR="0" lvl="0" indent="0" algn="l" rtl="0">
              <a:spcBef>
                <a:spcPts val="0"/>
              </a:spcBef>
              <a:buSzPct val="25000"/>
              <a:buFont typeface="Arial"/>
              <a:buNone/>
            </a:pPr>
            <a:r>
              <a:rPr lang="en-US" sz="1800" b="0" i="0" u="none" strike="noStrike" cap="none" baseline="0" dirty="0"/>
              <a:t>Paper 1  = 15% for Section A; 25% for Section B</a:t>
            </a:r>
          </a:p>
          <a:p>
            <a:pPr marL="0" marR="0" lvl="0" indent="0" algn="l" rtl="0">
              <a:spcBef>
                <a:spcPts val="0"/>
              </a:spcBef>
              <a:buSzPct val="25000"/>
              <a:buFont typeface="Arial"/>
              <a:buNone/>
            </a:pPr>
            <a:r>
              <a:rPr lang="en-US" sz="1800" b="0" i="0" u="none" strike="noStrike" cap="none" baseline="0" dirty="0"/>
              <a:t>Paper 2 = 35% for Section A; 25% for Section B</a:t>
            </a:r>
          </a:p>
          <a:p>
            <a:pPr marL="0" marR="0" lvl="0" indent="0" algn="l" rtl="0">
              <a:spcBef>
                <a:spcPts val="0"/>
              </a:spcBef>
              <a:buFont typeface="Arial"/>
              <a:buNone/>
            </a:pPr>
            <a:endParaRPr sz="1800" b="0" i="0" u="none" strike="noStrike" cap="none" baseline="0" dirty="0"/>
          </a:p>
          <a:p>
            <a:pPr>
              <a:spcBef>
                <a:spcPts val="0"/>
              </a:spcBef>
              <a:buNone/>
            </a:pPr>
            <a:endParaRPr sz="1800" b="0" i="0" u="none" strike="noStrike" cap="none" baseline="0" dirty="0"/>
          </a:p>
        </p:txBody>
      </p:sp>
      <p:sp>
        <p:nvSpPr>
          <p:cNvPr id="141" name="Shape 141"/>
          <p:cNvSpPr txBox="1"/>
          <p:nvPr/>
        </p:nvSpPr>
        <p:spPr>
          <a:xfrm>
            <a:off x="3852862" y="9378950"/>
            <a:ext cx="2944811" cy="49371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4</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1980236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01" name="Shape 201"/>
          <p:cNvSpPr txBox="1">
            <a:spLocks noGrp="1"/>
          </p:cNvSpPr>
          <p:nvPr>
            <p:ph type="body" idx="1"/>
          </p:nvPr>
        </p:nvSpPr>
        <p:spPr>
          <a:xfrm>
            <a:off x="906462" y="4689475"/>
            <a:ext cx="4984749" cy="4443411"/>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baseline="0" dirty="0" smtClean="0"/>
              <a:t>AO1 </a:t>
            </a:r>
            <a:r>
              <a:rPr lang="en-US" sz="1800" b="0" i="0" u="none" strike="noStrike" cap="none" baseline="0" dirty="0" smtClean="0"/>
              <a:t>is mainly in the short answer </a:t>
            </a:r>
            <a:r>
              <a:rPr lang="en-US" sz="1800" b="0" i="0" u="none" strike="noStrike" cap="none" baseline="0" dirty="0" smtClean="0"/>
              <a:t>questions. The </a:t>
            </a:r>
            <a:r>
              <a:rPr lang="en-US" sz="1800" b="0" i="0" u="none" strike="noStrike" cap="none" baseline="0" dirty="0" smtClean="0"/>
              <a:t>synthesis </a:t>
            </a:r>
            <a:r>
              <a:rPr lang="en-US" sz="1800" b="0" i="0" u="none" strike="noStrike" cap="none" baseline="0" dirty="0" smtClean="0"/>
              <a:t>elements </a:t>
            </a:r>
            <a:r>
              <a:rPr lang="en-US" sz="1800" b="0" i="0" u="none" strike="noStrike" cap="none" baseline="0" dirty="0" smtClean="0"/>
              <a:t>come up in 7a) of paper </a:t>
            </a:r>
            <a:r>
              <a:rPr lang="en-US" sz="1800" b="0" i="0" u="none" strike="noStrike" cap="none" baseline="0" dirty="0" smtClean="0"/>
              <a:t>2</a:t>
            </a:r>
          </a:p>
          <a:p>
            <a:pPr marL="0" marR="0" lvl="0" indent="0" algn="l" rtl="0">
              <a:spcBef>
                <a:spcPts val="0"/>
              </a:spcBef>
              <a:buSzPct val="25000"/>
              <a:buFont typeface="Arial"/>
              <a:buNone/>
            </a:pPr>
            <a:endParaRPr lang="en-US" sz="1800" b="0" i="0" u="none" strike="noStrike" cap="none" baseline="0" dirty="0" smtClean="0"/>
          </a:p>
          <a:p>
            <a:pPr marL="0" marR="0" lvl="0" indent="0" algn="l" rtl="0">
              <a:spcBef>
                <a:spcPts val="0"/>
              </a:spcBef>
              <a:buSzPct val="25000"/>
              <a:buFont typeface="Arial"/>
              <a:buNone/>
            </a:pPr>
            <a:r>
              <a:rPr lang="en-US" sz="1800" b="0" i="0" u="none" strike="noStrike" cap="none" baseline="0" dirty="0" smtClean="0"/>
              <a:t>AO2 now concentrates </a:t>
            </a:r>
            <a:r>
              <a:rPr lang="en-US" sz="1800" b="0" i="0" u="none" strike="noStrike" cap="none" baseline="0" dirty="0" err="1" smtClean="0"/>
              <a:t>soley</a:t>
            </a:r>
            <a:r>
              <a:rPr lang="en-US" sz="1800" b="0" i="0" u="none" strike="noStrike" cap="none" baseline="0" dirty="0" smtClean="0"/>
              <a:t> on the language of writers </a:t>
            </a:r>
            <a:r>
              <a:rPr lang="en-US" sz="1800" b="0" i="0" u="none" strike="noStrike" cap="none" baseline="0" dirty="0" smtClean="0"/>
              <a:t>(not </a:t>
            </a:r>
            <a:r>
              <a:rPr lang="en-US" sz="1800" b="0" i="0" u="none" strike="noStrike" cap="none" baseline="0" dirty="0" smtClean="0"/>
              <a:t>presentational features).  </a:t>
            </a:r>
            <a:r>
              <a:rPr lang="en-US" sz="1800" b="0" i="0" u="none" strike="noStrike" cap="none" baseline="0" dirty="0" smtClean="0"/>
              <a:t>Language </a:t>
            </a:r>
            <a:r>
              <a:rPr lang="en-US" sz="1800" b="0" i="0" u="none" strike="noStrike" cap="none" baseline="0" dirty="0" smtClean="0"/>
              <a:t>and structure are separate strands so students need to write about both in the assessments</a:t>
            </a:r>
            <a:r>
              <a:rPr lang="en-US" sz="1800" b="0" i="0" u="none" strike="noStrike" cap="none" baseline="0" dirty="0" smtClean="0"/>
              <a:t>.</a:t>
            </a:r>
          </a:p>
          <a:p>
            <a:pPr marL="0" marR="0" lvl="0" indent="0" algn="l" rtl="0">
              <a:spcBef>
                <a:spcPts val="0"/>
              </a:spcBef>
              <a:buSzPct val="25000"/>
              <a:buFont typeface="Arial"/>
              <a:buNone/>
            </a:pPr>
            <a:endParaRPr lang="en-US" sz="1800" b="0" i="0" u="none" strike="noStrike" cap="none" baseline="0" dirty="0" smtClean="0"/>
          </a:p>
          <a:p>
            <a:pPr marL="0" marR="0" lvl="0" indent="0" algn="l" rtl="0">
              <a:spcBef>
                <a:spcPts val="0"/>
              </a:spcBef>
              <a:buSzPct val="25000"/>
              <a:buFont typeface="Arial"/>
              <a:buNone/>
            </a:pPr>
            <a:r>
              <a:rPr lang="en-US" sz="1800" b="0" i="0" u="none" strike="noStrike" cap="none" baseline="0" dirty="0" smtClean="0"/>
              <a:t>AO3 </a:t>
            </a:r>
            <a:r>
              <a:rPr lang="en-US" sz="1800" b="0" i="0" u="none" strike="noStrike" cap="none" baseline="0" dirty="0" smtClean="0"/>
              <a:t>is only in paper 2 </a:t>
            </a:r>
            <a:r>
              <a:rPr lang="en-US" sz="1800" b="0" i="0" u="none" strike="noStrike" cap="none" baseline="0" dirty="0" smtClean="0"/>
              <a:t>Q7b</a:t>
            </a:r>
          </a:p>
          <a:p>
            <a:pPr marL="0" marR="0" lvl="0" indent="0" algn="l" rtl="0">
              <a:spcBef>
                <a:spcPts val="0"/>
              </a:spcBef>
              <a:buSzPct val="25000"/>
              <a:buFont typeface="Arial"/>
              <a:buNone/>
            </a:pPr>
            <a:endParaRPr lang="en-US" sz="1800" b="0" i="0" u="none" strike="noStrike" cap="none" baseline="0" dirty="0" smtClean="0"/>
          </a:p>
          <a:p>
            <a:pPr marL="0" marR="0" lvl="0" indent="0" algn="l" rtl="0">
              <a:spcBef>
                <a:spcPts val="0"/>
              </a:spcBef>
              <a:buSzPct val="25000"/>
              <a:buFont typeface="Arial"/>
              <a:buNone/>
            </a:pPr>
            <a:r>
              <a:rPr lang="en-US" sz="1800" b="0" i="0" u="none" strike="noStrike" cap="none" baseline="0" dirty="0" smtClean="0"/>
              <a:t>AO4 </a:t>
            </a:r>
            <a:r>
              <a:rPr lang="en-US" sz="1800" b="0" i="0" u="none" strike="noStrike" cap="none" baseline="0" dirty="0" smtClean="0"/>
              <a:t>evaluation is </a:t>
            </a:r>
            <a:r>
              <a:rPr lang="en-US" sz="1800" b="0" i="0" u="none" strike="noStrike" cap="none" baseline="0" dirty="0" smtClean="0"/>
              <a:t>the new </a:t>
            </a:r>
            <a:r>
              <a:rPr lang="en-US" sz="1800" b="0" i="0" u="none" strike="noStrike" cap="none" baseline="0" dirty="0" smtClean="0"/>
              <a:t>requirement. The </a:t>
            </a:r>
            <a:r>
              <a:rPr lang="en-US" sz="1800" b="0" i="0" u="none" strike="noStrike" cap="none" baseline="0" dirty="0" smtClean="0"/>
              <a:t>exemplars which are </a:t>
            </a:r>
            <a:r>
              <a:rPr lang="en-US" sz="1800" b="0" i="0" u="none" strike="noStrike" cap="none" baseline="0" dirty="0" smtClean="0"/>
              <a:t>part of the </a:t>
            </a:r>
            <a:r>
              <a:rPr lang="en-US" sz="1800" b="0" i="0" u="none" strike="noStrike" cap="none" baseline="0" dirty="0" smtClean="0"/>
              <a:t>pack </a:t>
            </a:r>
            <a:r>
              <a:rPr lang="en-US" sz="1800" b="0" i="0" u="none" strike="noStrike" cap="none" baseline="0" dirty="0" smtClean="0"/>
              <a:t>show evaluation responses so you can </a:t>
            </a:r>
            <a:r>
              <a:rPr lang="en-US" sz="1800" b="0" i="0" u="none" strike="noStrike" cap="none" baseline="0" dirty="0" smtClean="0"/>
              <a:t>see the difference between the achievements in the </a:t>
            </a:r>
            <a:r>
              <a:rPr lang="en-US" sz="1800" b="0" i="0" u="none" strike="noStrike" cap="none" baseline="0" dirty="0" smtClean="0"/>
              <a:t>mark bands.  </a:t>
            </a:r>
            <a:endParaRPr lang="en-US" sz="1800" b="0" i="0" u="none" strike="noStrike" cap="none" baseline="0" dirty="0"/>
          </a:p>
        </p:txBody>
      </p:sp>
      <p:sp>
        <p:nvSpPr>
          <p:cNvPr id="202" name="Shape 202"/>
          <p:cNvSpPr txBox="1"/>
          <p:nvPr/>
        </p:nvSpPr>
        <p:spPr>
          <a:xfrm>
            <a:off x="3852862" y="9378950"/>
            <a:ext cx="2944811" cy="49371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5</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53887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7" name="Shape 77"/>
          <p:cNvSpPr txBox="1">
            <a:spLocks noGrp="1"/>
          </p:cNvSpPr>
          <p:nvPr>
            <p:ph type="body" idx="1"/>
          </p:nvPr>
        </p:nvSpPr>
        <p:spPr>
          <a:xfrm>
            <a:off x="906142" y="4689238"/>
            <a:ext cx="4985392" cy="4442934"/>
          </a:xfrm>
          <a:prstGeom prst="rect">
            <a:avLst/>
          </a:prstGeom>
          <a:noFill/>
          <a:ln>
            <a:noFill/>
          </a:ln>
        </p:spPr>
        <p:txBody>
          <a:bodyPr lIns="91425" tIns="45700" rIns="91425" bIns="45700" anchor="t" anchorCtr="0">
            <a:noAutofit/>
          </a:bodyPr>
          <a:lstStyle/>
          <a:p>
            <a:pPr>
              <a:spcBef>
                <a:spcPts val="0"/>
              </a:spcBef>
              <a:buNone/>
            </a:pPr>
            <a:r>
              <a:rPr lang="en-GB" baseline="0" dirty="0" smtClean="0"/>
              <a:t>Each section is </a:t>
            </a:r>
            <a:r>
              <a:rPr lang="en-GB" baseline="0" dirty="0" smtClean="0"/>
              <a:t>equally weighted – </a:t>
            </a:r>
            <a:r>
              <a:rPr lang="en-GB" baseline="0" dirty="0" smtClean="0"/>
              <a:t>25</a:t>
            </a:r>
            <a:r>
              <a:rPr lang="en-GB" baseline="0" dirty="0" smtClean="0"/>
              <a:t>% for </a:t>
            </a:r>
            <a:r>
              <a:rPr lang="en-GB" baseline="0" dirty="0" smtClean="0"/>
              <a:t>each.  In </a:t>
            </a:r>
            <a:r>
              <a:rPr lang="en-GB" baseline="0" dirty="0" smtClean="0"/>
              <a:t>relation to the </a:t>
            </a:r>
            <a:r>
              <a:rPr lang="en-GB" baseline="0" dirty="0" smtClean="0"/>
              <a:t>AOs, </a:t>
            </a:r>
            <a:r>
              <a:rPr lang="en-GB" baseline="0" dirty="0" smtClean="0"/>
              <a:t>we have tried as much as we can to put AO2 – the ‘writers use of language AO’ into extract/unseen poetry so students have access to the materials for close reading and to use quotation.</a:t>
            </a:r>
          </a:p>
          <a:p>
            <a:pPr>
              <a:spcBef>
                <a:spcPts val="0"/>
              </a:spcBef>
              <a:buNone/>
            </a:pPr>
            <a:endParaRPr lang="en-GB" baseline="0" dirty="0" smtClean="0"/>
          </a:p>
          <a:p>
            <a:pPr>
              <a:spcBef>
                <a:spcPts val="0"/>
              </a:spcBef>
              <a:buNone/>
            </a:pPr>
            <a:r>
              <a:rPr lang="en-GB" baseline="0" dirty="0" smtClean="0"/>
              <a:t>With regards to quotations, we </a:t>
            </a:r>
            <a:r>
              <a:rPr lang="en-GB" baseline="0" dirty="0" smtClean="0"/>
              <a:t>do expect ‘evidence’ of some sort </a:t>
            </a:r>
            <a:r>
              <a:rPr lang="en-GB" baseline="0" dirty="0" smtClean="0"/>
              <a:t>in </a:t>
            </a:r>
            <a:r>
              <a:rPr lang="en-GB" baseline="0" dirty="0" smtClean="0"/>
              <a:t>the responses.  </a:t>
            </a:r>
            <a:r>
              <a:rPr lang="en-GB" baseline="0" dirty="0" smtClean="0"/>
              <a:t>However, we encourage students to avoid </a:t>
            </a:r>
            <a:r>
              <a:rPr lang="en-GB" baseline="0" dirty="0" smtClean="0"/>
              <a:t>trying to learn </a:t>
            </a:r>
            <a:r>
              <a:rPr lang="en-GB" baseline="0" dirty="0" smtClean="0"/>
              <a:t>a number of </a:t>
            </a:r>
            <a:r>
              <a:rPr lang="en-GB" baseline="0" dirty="0" smtClean="0"/>
              <a:t>quotations as this is not what is being assessed.  Most teachers do use quotations to teach key themes/characters </a:t>
            </a:r>
            <a:r>
              <a:rPr lang="en-GB" baseline="0" dirty="0" err="1" smtClean="0"/>
              <a:t>etc</a:t>
            </a:r>
            <a:r>
              <a:rPr lang="en-GB" baseline="0" dirty="0" smtClean="0"/>
              <a:t> and, as you can see from the exemplars, most students do remember some quotation.  This is great as long as the quotation is relevant and answers the question.  The key is to carry on doing what you have already been doing in teaching students that they must support their responses with evidence from the text.  If that is a quotation, then that is great, but if the student can’t remember the exact quote, a reference and/or a paraphrase is just as effective as long as it supports the answers.  We do expect, however, when we have provided extracts and poems for students to use, that they would be using direct quotations from these as they are in front of them.</a:t>
            </a:r>
            <a:endParaRPr dirty="0"/>
          </a:p>
        </p:txBody>
      </p:sp>
      <p:sp>
        <p:nvSpPr>
          <p:cNvPr id="78" name="Shape 78"/>
          <p:cNvSpPr txBox="1"/>
          <p:nvPr/>
        </p:nvSpPr>
        <p:spPr>
          <a:xfrm>
            <a:off x="3852717" y="9378477"/>
            <a:ext cx="2944957" cy="494184"/>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6</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4237730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2" name="Shape 92"/>
          <p:cNvSpPr txBox="1">
            <a:spLocks noGrp="1"/>
          </p:cNvSpPr>
          <p:nvPr>
            <p:ph type="body" idx="1"/>
          </p:nvPr>
        </p:nvSpPr>
        <p:spPr>
          <a:xfrm>
            <a:off x="906142" y="4689238"/>
            <a:ext cx="4985392" cy="4442934"/>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baseline="0" dirty="0" smtClean="0"/>
              <a:t>The </a:t>
            </a:r>
            <a:r>
              <a:rPr lang="en-US" sz="1800" b="0" i="0" u="none" strike="noStrike" cap="none" baseline="0" dirty="0" smtClean="0"/>
              <a:t>majority of the </a:t>
            </a:r>
            <a:r>
              <a:rPr lang="en-US" sz="1800" b="0" i="0" u="none" strike="noStrike" cap="none" baseline="0" dirty="0" smtClean="0"/>
              <a:t>assessment is on AO1 </a:t>
            </a:r>
            <a:r>
              <a:rPr lang="en-US" sz="1800" b="0" i="0" u="none" strike="noStrike" cap="none" baseline="0" dirty="0" smtClean="0"/>
              <a:t>and AO2.  Students do have to discuss context (and the </a:t>
            </a:r>
            <a:r>
              <a:rPr lang="en-US" sz="1800" b="0" i="0" u="none" strike="noStrike" cap="none" baseline="0" dirty="0" smtClean="0"/>
              <a:t>specification </a:t>
            </a:r>
            <a:r>
              <a:rPr lang="en-US" sz="1800" b="0" i="0" u="none" strike="noStrike" cap="none" baseline="0" dirty="0" smtClean="0"/>
              <a:t>highlights the different approaches you may want to take).</a:t>
            </a:r>
          </a:p>
          <a:p>
            <a:pPr marL="0" marR="0" lvl="0" indent="0" algn="l" rtl="0">
              <a:spcBef>
                <a:spcPts val="0"/>
              </a:spcBef>
              <a:buSzPct val="25000"/>
              <a:buFont typeface="Arial"/>
              <a:buNone/>
            </a:pPr>
            <a:r>
              <a:rPr lang="en-US" sz="1800" b="0" i="0" u="none" strike="noStrike" cap="none" baseline="0" dirty="0" smtClean="0"/>
              <a:t>AO4 is assessed only in the essay question on paper 1 section B, but we </a:t>
            </a:r>
            <a:r>
              <a:rPr lang="en-US" sz="1800" b="0" i="0" u="none" strike="noStrike" cap="none" baseline="0" dirty="0" smtClean="0"/>
              <a:t>would </a:t>
            </a:r>
            <a:r>
              <a:rPr lang="en-US" sz="1800" b="0" i="0" u="none" strike="noStrike" cap="none" baseline="0" dirty="0" smtClean="0"/>
              <a:t>encourage students to make sure their </a:t>
            </a:r>
            <a:r>
              <a:rPr lang="en-US" sz="1800" b="0" i="0" u="none" strike="noStrike" cap="none" baseline="0" dirty="0" err="1" smtClean="0"/>
              <a:t>SPaG</a:t>
            </a:r>
            <a:r>
              <a:rPr lang="en-US" sz="1800" b="0" i="0" u="none" strike="noStrike" cap="none" baseline="0" dirty="0" smtClean="0"/>
              <a:t> is accurate throughout.</a:t>
            </a:r>
            <a:endParaRPr lang="en-US" sz="1800" b="0" i="0" u="none" strike="noStrike" cap="none" baseline="0" dirty="0"/>
          </a:p>
        </p:txBody>
      </p:sp>
      <p:sp>
        <p:nvSpPr>
          <p:cNvPr id="93" name="Shape 93"/>
          <p:cNvSpPr txBox="1"/>
          <p:nvPr/>
        </p:nvSpPr>
        <p:spPr>
          <a:xfrm>
            <a:off x="3852717" y="9378477"/>
            <a:ext cx="2944957" cy="494184"/>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7</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2492899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84" name="Shape 84"/>
          <p:cNvSpPr txBox="1">
            <a:spLocks noGrp="1"/>
          </p:cNvSpPr>
          <p:nvPr>
            <p:ph type="body" idx="1"/>
          </p:nvPr>
        </p:nvSpPr>
        <p:spPr>
          <a:xfrm>
            <a:off x="906142" y="4689238"/>
            <a:ext cx="4985392" cy="4442934"/>
          </a:xfrm>
          <a:prstGeom prst="rect">
            <a:avLst/>
          </a:prstGeom>
          <a:noFill/>
          <a:ln>
            <a:noFill/>
          </a:ln>
        </p:spPr>
        <p:txBody>
          <a:bodyPr lIns="91425" tIns="45700" rIns="91425" bIns="45700" anchor="t" anchorCtr="0">
            <a:noAutofit/>
          </a:bodyPr>
          <a:lstStyle/>
          <a:p>
            <a:pPr>
              <a:spcBef>
                <a:spcPts val="0"/>
              </a:spcBef>
              <a:buNone/>
            </a:pPr>
            <a:endParaRPr dirty="0"/>
          </a:p>
        </p:txBody>
      </p:sp>
      <p:sp>
        <p:nvSpPr>
          <p:cNvPr id="85" name="Shape 85"/>
          <p:cNvSpPr txBox="1"/>
          <p:nvPr/>
        </p:nvSpPr>
        <p:spPr>
          <a:xfrm>
            <a:off x="3852717" y="9378477"/>
            <a:ext cx="2944957" cy="494184"/>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8</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4024633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txBox="1">
            <a:spLocks noGrp="1"/>
          </p:cNvSpPr>
          <p:nvPr>
            <p:ph type="body" idx="1"/>
          </p:nvPr>
        </p:nvSpPr>
        <p:spPr>
          <a:xfrm>
            <a:off x="906462" y="4689475"/>
            <a:ext cx="4984749" cy="4443411"/>
          </a:xfrm>
          <a:prstGeom prst="rect">
            <a:avLst/>
          </a:prstGeom>
        </p:spPr>
        <p:txBody>
          <a:bodyPr lIns="91425" tIns="91425" rIns="91425" bIns="91425" anchor="ctr" anchorCtr="0">
            <a:noAutofit/>
          </a:bodyPr>
          <a:lstStyle/>
          <a:p>
            <a:pPr>
              <a:spcBef>
                <a:spcPts val="0"/>
              </a:spcBef>
              <a:buNone/>
            </a:pPr>
            <a:endParaRPr/>
          </a:p>
        </p:txBody>
      </p:sp>
      <p:sp>
        <p:nvSpPr>
          <p:cNvPr id="187" name="Shape 187"/>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126459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Section Header">
    <p:spTree>
      <p:nvGrpSpPr>
        <p:cNvPr id="1" name="Shape 12"/>
        <p:cNvGrpSpPr/>
        <p:nvPr/>
      </p:nvGrpSpPr>
      <p:grpSpPr>
        <a:xfrm>
          <a:off x="0" y="0"/>
          <a:ext cx="0" cy="0"/>
          <a:chOff x="0" y="0"/>
          <a:chExt cx="0" cy="0"/>
        </a:xfrm>
      </p:grpSpPr>
      <p:sp>
        <p:nvSpPr>
          <p:cNvPr id="13" name="Shape 13"/>
          <p:cNvSpPr txBox="1">
            <a:spLocks noGrp="1"/>
          </p:cNvSpPr>
          <p:nvPr>
            <p:ph type="title"/>
          </p:nvPr>
        </p:nvSpPr>
        <p:spPr>
          <a:xfrm>
            <a:off x="611560" y="1916833"/>
            <a:ext cx="4968551" cy="122413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1152000" y="900000"/>
            <a:ext cx="7128792" cy="64807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0" name="Shape 20"/>
          <p:cNvSpPr txBox="1">
            <a:spLocks noGrp="1"/>
          </p:cNvSpPr>
          <p:nvPr>
            <p:ph type="body" idx="1"/>
          </p:nvPr>
        </p:nvSpPr>
        <p:spPr>
          <a:xfrm>
            <a:off x="720000" y="1800000"/>
            <a:ext cx="7772400" cy="4323184"/>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Section Header">
    <p:spTree>
      <p:nvGrpSpPr>
        <p:cNvPr id="1" name="Shape 12"/>
        <p:cNvGrpSpPr/>
        <p:nvPr/>
      </p:nvGrpSpPr>
      <p:grpSpPr>
        <a:xfrm>
          <a:off x="0" y="0"/>
          <a:ext cx="0" cy="0"/>
          <a:chOff x="0" y="0"/>
          <a:chExt cx="0" cy="0"/>
        </a:xfrm>
      </p:grpSpPr>
      <p:sp>
        <p:nvSpPr>
          <p:cNvPr id="13" name="Shape 13"/>
          <p:cNvSpPr txBox="1">
            <a:spLocks noGrp="1"/>
          </p:cNvSpPr>
          <p:nvPr>
            <p:ph type="title"/>
          </p:nvPr>
        </p:nvSpPr>
        <p:spPr>
          <a:xfrm>
            <a:off x="611560" y="1916833"/>
            <a:ext cx="4968551" cy="122413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extLst>
      <p:ext uri="{BB962C8B-B14F-4D97-AF65-F5344CB8AC3E}">
        <p14:creationId xmlns:p14="http://schemas.microsoft.com/office/powerpoint/2010/main" val="2814414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DB489066-B34B-DA48-B8C2-81A2BCADFC32}" type="datetimeFigureOut">
              <a:rPr lang="en-US" smtClean="0"/>
              <a:t>11/27/2015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06416A5-4357-D345-BE2A-D5ECAFF375FA}" type="slidenum">
              <a:rPr lang="en-US" smtClean="0"/>
              <a:t>‹#›</a:t>
            </a:fld>
            <a:endParaRPr lang="en-US"/>
          </a:p>
        </p:txBody>
      </p:sp>
    </p:spTree>
    <p:extLst>
      <p:ext uri="{BB962C8B-B14F-4D97-AF65-F5344CB8AC3E}">
        <p14:creationId xmlns:p14="http://schemas.microsoft.com/office/powerpoint/2010/main" val="673448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Two Content">
    <p:spTree>
      <p:nvGrpSpPr>
        <p:cNvPr id="1" name="Shape 34"/>
        <p:cNvGrpSpPr/>
        <p:nvPr/>
      </p:nvGrpSpPr>
      <p:grpSpPr>
        <a:xfrm>
          <a:off x="0" y="0"/>
          <a:ext cx="0" cy="0"/>
          <a:chOff x="0" y="0"/>
          <a:chExt cx="0" cy="0"/>
        </a:xfrm>
      </p:grpSpPr>
      <p:sp>
        <p:nvSpPr>
          <p:cNvPr id="35" name="Shape 35"/>
          <p:cNvSpPr txBox="1">
            <a:spLocks noGrp="1"/>
          </p:cNvSpPr>
          <p:nvPr>
            <p:ph type="body" idx="1"/>
          </p:nvPr>
        </p:nvSpPr>
        <p:spPr>
          <a:xfrm>
            <a:off x="685800" y="1981200"/>
            <a:ext cx="3809999" cy="4114800"/>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6" name="Shape 36"/>
          <p:cNvSpPr txBox="1">
            <a:spLocks noGrp="1"/>
          </p:cNvSpPr>
          <p:nvPr>
            <p:ph type="body" idx="2"/>
          </p:nvPr>
        </p:nvSpPr>
        <p:spPr>
          <a:xfrm>
            <a:off x="4648200" y="1981200"/>
            <a:ext cx="3809999" cy="4114800"/>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7" name="Shape 37"/>
          <p:cNvSpPr txBox="1">
            <a:spLocks noGrp="1"/>
          </p:cNvSpPr>
          <p:nvPr>
            <p:ph type="title"/>
          </p:nvPr>
        </p:nvSpPr>
        <p:spPr>
          <a:xfrm>
            <a:off x="1152000" y="900000"/>
            <a:ext cx="7128792" cy="64807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p:nvPr/>
        </p:nvSpPr>
        <p:spPr>
          <a:xfrm>
            <a:off x="1152525" y="900112"/>
            <a:ext cx="7127875"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Click to edit Master title style</a:t>
            </a:r>
          </a:p>
        </p:txBody>
      </p:sp>
      <p:sp>
        <p:nvSpPr>
          <p:cNvPr id="10" name="Shape 10"/>
          <p:cNvSpPr txBox="1"/>
          <p:nvPr/>
        </p:nvSpPr>
        <p:spPr>
          <a:xfrm>
            <a:off x="720725" y="1800225"/>
            <a:ext cx="7772400" cy="4322762"/>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rgbClr val="3D7D6B"/>
              </a:buClr>
              <a:buSzPct val="100000"/>
              <a:buFont typeface="Verdana"/>
              <a:buChar char="•"/>
            </a:pPr>
            <a:r>
              <a:rPr lang="en-US" sz="2400" b="0" i="0" u="none" strike="noStrike" cap="none" baseline="0">
                <a:solidFill>
                  <a:schemeClr val="dk1"/>
                </a:solidFill>
                <a:latin typeface="Verdana"/>
                <a:ea typeface="Verdana"/>
                <a:cs typeface="Verdana"/>
                <a:sym typeface="Verdana"/>
              </a:rPr>
              <a:t>Click to edit Master text styles</a:t>
            </a:r>
          </a:p>
          <a:p>
            <a:pPr marL="742950" marR="0" lvl="1" indent="-285750" algn="l" rtl="0">
              <a:lnSpc>
                <a:spcPct val="100000"/>
              </a:lnSpc>
              <a:spcBef>
                <a:spcPts val="1080"/>
              </a:spcBef>
              <a:spcAft>
                <a:spcPts val="0"/>
              </a:spcAft>
              <a:buClr>
                <a:schemeClr val="dk1"/>
              </a:buClr>
              <a:buSzPct val="100000"/>
              <a:buFont typeface="Verdana"/>
              <a:buChar char="–"/>
            </a:pPr>
            <a:r>
              <a:rPr lang="en-US" sz="2400" b="0" i="0" u="none" strike="noStrike" cap="none" baseline="0">
                <a:solidFill>
                  <a:schemeClr val="dk1"/>
                </a:solidFill>
                <a:latin typeface="Verdana"/>
                <a:ea typeface="Verdana"/>
                <a:cs typeface="Verdana"/>
                <a:sym typeface="Verdana"/>
              </a:rPr>
              <a:t>Second level</a:t>
            </a:r>
          </a:p>
          <a:p>
            <a:pPr marL="1143000" marR="0" lvl="2" indent="-228600" algn="l" rtl="0">
              <a:lnSpc>
                <a:spcPct val="100000"/>
              </a:lnSpc>
              <a:spcBef>
                <a:spcPts val="320"/>
              </a:spcBef>
              <a:spcAft>
                <a:spcPts val="0"/>
              </a:spcAft>
              <a:buClr>
                <a:schemeClr val="dk1"/>
              </a:buClr>
              <a:buSzPct val="100000"/>
              <a:buFont typeface="Verdana"/>
              <a:buChar char="•"/>
            </a:pPr>
            <a:r>
              <a:rPr lang="en-US" sz="1600" b="0" i="0" u="none" strike="noStrike" cap="none" baseline="0">
                <a:solidFill>
                  <a:schemeClr val="dk1"/>
                </a:solidFill>
                <a:latin typeface="Verdana"/>
                <a:ea typeface="Verdana"/>
                <a:cs typeface="Verdana"/>
                <a:sym typeface="Verdana"/>
              </a:rPr>
              <a:t>Third level</a:t>
            </a:r>
          </a:p>
          <a:p>
            <a:pPr marL="1600200" marR="0" lvl="3" indent="-228600" algn="l" rtl="0">
              <a:lnSpc>
                <a:spcPct val="100000"/>
              </a:lnSpc>
              <a:spcBef>
                <a:spcPts val="280"/>
              </a:spcBef>
              <a:spcAft>
                <a:spcPts val="0"/>
              </a:spcAft>
              <a:buClr>
                <a:schemeClr val="dk1"/>
              </a:buClr>
              <a:buSzPct val="100000"/>
              <a:buFont typeface="Verdana"/>
              <a:buChar char="–"/>
            </a:pPr>
            <a:r>
              <a:rPr lang="en-US" sz="1400" b="0" i="0" u="none" strike="noStrike" cap="none" baseline="0">
                <a:solidFill>
                  <a:schemeClr val="dk1"/>
                </a:solidFill>
                <a:latin typeface="Verdana"/>
                <a:ea typeface="Verdana"/>
                <a:cs typeface="Verdana"/>
                <a:sym typeface="Verdana"/>
              </a:rPr>
              <a:t>Fourth level</a:t>
            </a:r>
          </a:p>
          <a:p>
            <a:pPr marL="2057400" marR="0" lvl="4" indent="-228600" algn="l" rtl="0">
              <a:lnSpc>
                <a:spcPct val="100000"/>
              </a:lnSpc>
              <a:spcBef>
                <a:spcPts val="240"/>
              </a:spcBef>
              <a:spcAft>
                <a:spcPts val="0"/>
              </a:spcAft>
              <a:buClr>
                <a:schemeClr val="dk1"/>
              </a:buClr>
              <a:buSzPct val="100000"/>
              <a:buFont typeface="Verdana"/>
              <a:buChar char="»"/>
            </a:pPr>
            <a:r>
              <a:rPr lang="en-US" sz="1200" b="0" i="0" u="none" strike="noStrike" cap="none" baseline="0">
                <a:solidFill>
                  <a:schemeClr val="dk1"/>
                </a:solidFill>
                <a:latin typeface="Verdana"/>
                <a:ea typeface="Verdana"/>
                <a:cs typeface="Verdana"/>
                <a:sym typeface="Verdana"/>
              </a:rPr>
              <a:t>Fifth level</a:t>
            </a:r>
          </a:p>
        </p:txBody>
      </p:sp>
      <p:pic>
        <p:nvPicPr>
          <p:cNvPr id="11" name="Shape 11"/>
          <p:cNvPicPr preferRelativeResize="0"/>
          <p:nvPr/>
        </p:nvPicPr>
        <p:blipFill rotWithShape="1">
          <a:blip r:embed="rId3">
            <a:alphaModFix/>
          </a:blip>
          <a:srcRect/>
          <a:stretch/>
        </p:blipFill>
        <p:spPr>
          <a:xfrm>
            <a:off x="0" y="0"/>
            <a:ext cx="9178924" cy="691197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
        <p:cNvGrpSpPr/>
        <p:nvPr/>
      </p:nvGrpSpPr>
      <p:grpSpPr>
        <a:xfrm>
          <a:off x="0" y="0"/>
          <a:ext cx="0" cy="0"/>
          <a:chOff x="0" y="0"/>
          <a:chExt cx="0" cy="0"/>
        </a:xfrm>
      </p:grpSpPr>
      <p:sp>
        <p:nvSpPr>
          <p:cNvPr id="15" name="Shape 15"/>
          <p:cNvSpPr txBox="1"/>
          <p:nvPr/>
        </p:nvSpPr>
        <p:spPr>
          <a:xfrm>
            <a:off x="1152525" y="900112"/>
            <a:ext cx="7127875"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Click to edit Master title style</a:t>
            </a:r>
          </a:p>
        </p:txBody>
      </p:sp>
      <p:sp>
        <p:nvSpPr>
          <p:cNvPr id="16" name="Shape 16"/>
          <p:cNvSpPr txBox="1"/>
          <p:nvPr/>
        </p:nvSpPr>
        <p:spPr>
          <a:xfrm>
            <a:off x="720725" y="1800225"/>
            <a:ext cx="7772400" cy="4322762"/>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rgbClr val="3D7D6B"/>
              </a:buClr>
              <a:buSzPct val="100000"/>
              <a:buFont typeface="Verdana"/>
              <a:buChar char="•"/>
            </a:pPr>
            <a:r>
              <a:rPr lang="en-US" sz="2400" b="0" i="0" u="none" strike="noStrike" cap="none" baseline="0">
                <a:solidFill>
                  <a:schemeClr val="dk1"/>
                </a:solidFill>
                <a:latin typeface="Verdana"/>
                <a:ea typeface="Verdana"/>
                <a:cs typeface="Verdana"/>
                <a:sym typeface="Verdana"/>
              </a:rPr>
              <a:t>Click to edit Master text styles</a:t>
            </a:r>
          </a:p>
          <a:p>
            <a:pPr marL="742950" marR="0" lvl="1" indent="-285750" algn="l" rtl="0">
              <a:lnSpc>
                <a:spcPct val="100000"/>
              </a:lnSpc>
              <a:spcBef>
                <a:spcPts val="1080"/>
              </a:spcBef>
              <a:spcAft>
                <a:spcPts val="0"/>
              </a:spcAft>
              <a:buClr>
                <a:schemeClr val="dk1"/>
              </a:buClr>
              <a:buSzPct val="100000"/>
              <a:buFont typeface="Verdana"/>
              <a:buChar char="–"/>
            </a:pPr>
            <a:r>
              <a:rPr lang="en-US" sz="2400" b="0" i="0" u="none" strike="noStrike" cap="none" baseline="0">
                <a:solidFill>
                  <a:schemeClr val="dk1"/>
                </a:solidFill>
                <a:latin typeface="Verdana"/>
                <a:ea typeface="Verdana"/>
                <a:cs typeface="Verdana"/>
                <a:sym typeface="Verdana"/>
              </a:rPr>
              <a:t>Second level</a:t>
            </a:r>
          </a:p>
          <a:p>
            <a:pPr marL="1143000" marR="0" lvl="2" indent="-228600" algn="l" rtl="0">
              <a:lnSpc>
                <a:spcPct val="100000"/>
              </a:lnSpc>
              <a:spcBef>
                <a:spcPts val="320"/>
              </a:spcBef>
              <a:spcAft>
                <a:spcPts val="0"/>
              </a:spcAft>
              <a:buClr>
                <a:schemeClr val="dk1"/>
              </a:buClr>
              <a:buSzPct val="100000"/>
              <a:buFont typeface="Verdana"/>
              <a:buChar char="•"/>
            </a:pPr>
            <a:r>
              <a:rPr lang="en-US" sz="1600" b="0" i="0" u="none" strike="noStrike" cap="none" baseline="0">
                <a:solidFill>
                  <a:schemeClr val="dk1"/>
                </a:solidFill>
                <a:latin typeface="Verdana"/>
                <a:ea typeface="Verdana"/>
                <a:cs typeface="Verdana"/>
                <a:sym typeface="Verdana"/>
              </a:rPr>
              <a:t>Third level</a:t>
            </a:r>
          </a:p>
          <a:p>
            <a:pPr marL="1600200" marR="0" lvl="3" indent="-228600" algn="l" rtl="0">
              <a:lnSpc>
                <a:spcPct val="100000"/>
              </a:lnSpc>
              <a:spcBef>
                <a:spcPts val="280"/>
              </a:spcBef>
              <a:spcAft>
                <a:spcPts val="0"/>
              </a:spcAft>
              <a:buClr>
                <a:schemeClr val="dk1"/>
              </a:buClr>
              <a:buSzPct val="100000"/>
              <a:buFont typeface="Verdana"/>
              <a:buChar char="–"/>
            </a:pPr>
            <a:r>
              <a:rPr lang="en-US" sz="1400" b="0" i="0" u="none" strike="noStrike" cap="none" baseline="0">
                <a:solidFill>
                  <a:schemeClr val="dk1"/>
                </a:solidFill>
                <a:latin typeface="Verdana"/>
                <a:ea typeface="Verdana"/>
                <a:cs typeface="Verdana"/>
                <a:sym typeface="Verdana"/>
              </a:rPr>
              <a:t>Fourth level</a:t>
            </a:r>
          </a:p>
          <a:p>
            <a:pPr marL="2057400" marR="0" lvl="4" indent="-228600" algn="l" rtl="0">
              <a:lnSpc>
                <a:spcPct val="100000"/>
              </a:lnSpc>
              <a:spcBef>
                <a:spcPts val="240"/>
              </a:spcBef>
              <a:spcAft>
                <a:spcPts val="0"/>
              </a:spcAft>
              <a:buClr>
                <a:schemeClr val="dk1"/>
              </a:buClr>
              <a:buSzPct val="100000"/>
              <a:buFont typeface="Verdana"/>
              <a:buChar char="»"/>
            </a:pPr>
            <a:r>
              <a:rPr lang="en-US" sz="1200" b="0" i="0" u="none" strike="noStrike" cap="none" baseline="0">
                <a:solidFill>
                  <a:schemeClr val="dk1"/>
                </a:solidFill>
                <a:latin typeface="Verdana"/>
                <a:ea typeface="Verdana"/>
                <a:cs typeface="Verdana"/>
                <a:sym typeface="Verdana"/>
              </a:rPr>
              <a:t>Fifth level</a:t>
            </a:r>
          </a:p>
        </p:txBody>
      </p:sp>
      <p:pic>
        <p:nvPicPr>
          <p:cNvPr id="17" name="Shape 17"/>
          <p:cNvPicPr preferRelativeResize="0"/>
          <p:nvPr/>
        </p:nvPicPr>
        <p:blipFill rotWithShape="1">
          <a:blip r:embed="rId5">
            <a:alphaModFix/>
          </a:blip>
          <a:srcRect/>
          <a:stretch/>
        </p:blipFill>
        <p:spPr>
          <a:xfrm>
            <a:off x="0" y="0"/>
            <a:ext cx="9178924" cy="688498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7" r:id="rId2"/>
    <p:sldLayoutId id="2147483658" r:id="rId3"/>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
        <p:cNvGrpSpPr/>
        <p:nvPr/>
      </p:nvGrpSpPr>
      <p:grpSpPr>
        <a:xfrm>
          <a:off x="0" y="0"/>
          <a:ext cx="0" cy="0"/>
          <a:chOff x="0" y="0"/>
          <a:chExt cx="0" cy="0"/>
        </a:xfrm>
      </p:grpSpPr>
      <p:sp>
        <p:nvSpPr>
          <p:cNvPr id="28" name="Shape 28"/>
          <p:cNvSpPr txBox="1"/>
          <p:nvPr/>
        </p:nvSpPr>
        <p:spPr>
          <a:xfrm>
            <a:off x="1152525" y="900112"/>
            <a:ext cx="7127875"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Click to edit Master title style</a:t>
            </a:r>
          </a:p>
        </p:txBody>
      </p:sp>
      <p:sp>
        <p:nvSpPr>
          <p:cNvPr id="29" name="Shape 29"/>
          <p:cNvSpPr txBox="1"/>
          <p:nvPr/>
        </p:nvSpPr>
        <p:spPr>
          <a:xfrm>
            <a:off x="720725" y="1800225"/>
            <a:ext cx="7772400" cy="4322762"/>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rgbClr val="3D7D6B"/>
              </a:buClr>
              <a:buSzPct val="100000"/>
              <a:buFont typeface="Verdana"/>
              <a:buChar char="•"/>
            </a:pPr>
            <a:r>
              <a:rPr lang="en-US" sz="2400" b="0" i="0" u="none" strike="noStrike" cap="none" baseline="0">
                <a:solidFill>
                  <a:schemeClr val="dk1"/>
                </a:solidFill>
                <a:latin typeface="Verdana"/>
                <a:ea typeface="Verdana"/>
                <a:cs typeface="Verdana"/>
                <a:sym typeface="Verdana"/>
              </a:rPr>
              <a:t>Click to edit Master text styles</a:t>
            </a:r>
          </a:p>
          <a:p>
            <a:pPr marL="742950" marR="0" lvl="1" indent="-285750" algn="l" rtl="0">
              <a:lnSpc>
                <a:spcPct val="100000"/>
              </a:lnSpc>
              <a:spcBef>
                <a:spcPts val="1080"/>
              </a:spcBef>
              <a:spcAft>
                <a:spcPts val="0"/>
              </a:spcAft>
              <a:buClr>
                <a:schemeClr val="dk1"/>
              </a:buClr>
              <a:buSzPct val="100000"/>
              <a:buFont typeface="Verdana"/>
              <a:buChar char="–"/>
            </a:pPr>
            <a:r>
              <a:rPr lang="en-US" sz="2400" b="0" i="0" u="none" strike="noStrike" cap="none" baseline="0">
                <a:solidFill>
                  <a:schemeClr val="dk1"/>
                </a:solidFill>
                <a:latin typeface="Verdana"/>
                <a:ea typeface="Verdana"/>
                <a:cs typeface="Verdana"/>
                <a:sym typeface="Verdana"/>
              </a:rPr>
              <a:t>Second level</a:t>
            </a:r>
          </a:p>
          <a:p>
            <a:pPr marL="1143000" marR="0" lvl="2" indent="-228600" algn="l" rtl="0">
              <a:lnSpc>
                <a:spcPct val="100000"/>
              </a:lnSpc>
              <a:spcBef>
                <a:spcPts val="320"/>
              </a:spcBef>
              <a:spcAft>
                <a:spcPts val="0"/>
              </a:spcAft>
              <a:buClr>
                <a:schemeClr val="dk1"/>
              </a:buClr>
              <a:buSzPct val="100000"/>
              <a:buFont typeface="Verdana"/>
              <a:buChar char="•"/>
            </a:pPr>
            <a:r>
              <a:rPr lang="en-US" sz="1600" b="0" i="0" u="none" strike="noStrike" cap="none" baseline="0">
                <a:solidFill>
                  <a:schemeClr val="dk1"/>
                </a:solidFill>
                <a:latin typeface="Verdana"/>
                <a:ea typeface="Verdana"/>
                <a:cs typeface="Verdana"/>
                <a:sym typeface="Verdana"/>
              </a:rPr>
              <a:t>Third level</a:t>
            </a:r>
          </a:p>
          <a:p>
            <a:pPr marL="1600200" marR="0" lvl="3" indent="-228600" algn="l" rtl="0">
              <a:lnSpc>
                <a:spcPct val="100000"/>
              </a:lnSpc>
              <a:spcBef>
                <a:spcPts val="280"/>
              </a:spcBef>
              <a:spcAft>
                <a:spcPts val="0"/>
              </a:spcAft>
              <a:buClr>
                <a:schemeClr val="dk1"/>
              </a:buClr>
              <a:buSzPct val="100000"/>
              <a:buFont typeface="Verdana"/>
              <a:buChar char="–"/>
            </a:pPr>
            <a:r>
              <a:rPr lang="en-US" sz="1400" b="0" i="0" u="none" strike="noStrike" cap="none" baseline="0">
                <a:solidFill>
                  <a:schemeClr val="dk1"/>
                </a:solidFill>
                <a:latin typeface="Verdana"/>
                <a:ea typeface="Verdana"/>
                <a:cs typeface="Verdana"/>
                <a:sym typeface="Verdana"/>
              </a:rPr>
              <a:t>Fourth level</a:t>
            </a:r>
          </a:p>
          <a:p>
            <a:pPr marL="2057400" marR="0" lvl="4" indent="-228600" algn="l" rtl="0">
              <a:lnSpc>
                <a:spcPct val="100000"/>
              </a:lnSpc>
              <a:spcBef>
                <a:spcPts val="240"/>
              </a:spcBef>
              <a:spcAft>
                <a:spcPts val="0"/>
              </a:spcAft>
              <a:buClr>
                <a:schemeClr val="dk1"/>
              </a:buClr>
              <a:buSzPct val="100000"/>
              <a:buFont typeface="Verdana"/>
              <a:buChar char="»"/>
            </a:pPr>
            <a:r>
              <a:rPr lang="en-US" sz="1200" b="0" i="0" u="none" strike="noStrike" cap="none" baseline="0">
                <a:solidFill>
                  <a:schemeClr val="dk1"/>
                </a:solidFill>
                <a:latin typeface="Verdana"/>
                <a:ea typeface="Verdana"/>
                <a:cs typeface="Verdana"/>
                <a:sym typeface="Verdana"/>
              </a:rPr>
              <a:t>Fifth level</a:t>
            </a:r>
          </a:p>
        </p:txBody>
      </p:sp>
    </p:spTree>
  </p:cSld>
  <p:clrMap bg1="lt1" tx1="dk1" bg2="dk2" tx2="lt2" accent1="accent1" accent2="accent2" accent3="accent3" accent4="accent4" accent5="accent5" accent6="accent6" hlink="hlink" folHlink="folHlink"/>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
        <p:cNvGrpSpPr/>
        <p:nvPr/>
      </p:nvGrpSpPr>
      <p:grpSpPr>
        <a:xfrm>
          <a:off x="0" y="0"/>
          <a:ext cx="0" cy="0"/>
          <a:chOff x="0" y="0"/>
          <a:chExt cx="0" cy="0"/>
        </a:xfrm>
      </p:grpSpPr>
      <p:sp>
        <p:nvSpPr>
          <p:cNvPr id="31" name="Shape 31"/>
          <p:cNvSpPr txBox="1"/>
          <p:nvPr/>
        </p:nvSpPr>
        <p:spPr>
          <a:xfrm>
            <a:off x="1152525" y="900112"/>
            <a:ext cx="7127875"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Click to edit Master title style</a:t>
            </a:r>
          </a:p>
        </p:txBody>
      </p:sp>
      <p:sp>
        <p:nvSpPr>
          <p:cNvPr id="32" name="Shape 32"/>
          <p:cNvSpPr txBox="1"/>
          <p:nvPr/>
        </p:nvSpPr>
        <p:spPr>
          <a:xfrm>
            <a:off x="720725" y="1800225"/>
            <a:ext cx="7772400" cy="4322762"/>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rgbClr val="3D7D6B"/>
              </a:buClr>
              <a:buSzPct val="100000"/>
              <a:buFont typeface="Verdana"/>
              <a:buChar char="•"/>
            </a:pPr>
            <a:r>
              <a:rPr lang="en-US" sz="2400" b="0" i="0" u="none" strike="noStrike" cap="none" baseline="0">
                <a:solidFill>
                  <a:schemeClr val="dk1"/>
                </a:solidFill>
                <a:latin typeface="Verdana"/>
                <a:ea typeface="Verdana"/>
                <a:cs typeface="Verdana"/>
                <a:sym typeface="Verdana"/>
              </a:rPr>
              <a:t>Click to edit Master text styles</a:t>
            </a:r>
          </a:p>
          <a:p>
            <a:pPr marL="742950" marR="0" lvl="1" indent="-285750" algn="l" rtl="0">
              <a:lnSpc>
                <a:spcPct val="100000"/>
              </a:lnSpc>
              <a:spcBef>
                <a:spcPts val="1080"/>
              </a:spcBef>
              <a:spcAft>
                <a:spcPts val="0"/>
              </a:spcAft>
              <a:buClr>
                <a:schemeClr val="dk1"/>
              </a:buClr>
              <a:buSzPct val="100000"/>
              <a:buFont typeface="Verdana"/>
              <a:buChar char="–"/>
            </a:pPr>
            <a:r>
              <a:rPr lang="en-US" sz="2400" b="0" i="0" u="none" strike="noStrike" cap="none" baseline="0">
                <a:solidFill>
                  <a:schemeClr val="dk1"/>
                </a:solidFill>
                <a:latin typeface="Verdana"/>
                <a:ea typeface="Verdana"/>
                <a:cs typeface="Verdana"/>
                <a:sym typeface="Verdana"/>
              </a:rPr>
              <a:t>Second level</a:t>
            </a:r>
          </a:p>
          <a:p>
            <a:pPr marL="1143000" marR="0" lvl="2" indent="-228600" algn="l" rtl="0">
              <a:lnSpc>
                <a:spcPct val="100000"/>
              </a:lnSpc>
              <a:spcBef>
                <a:spcPts val="320"/>
              </a:spcBef>
              <a:spcAft>
                <a:spcPts val="0"/>
              </a:spcAft>
              <a:buClr>
                <a:schemeClr val="dk1"/>
              </a:buClr>
              <a:buSzPct val="100000"/>
              <a:buFont typeface="Verdana"/>
              <a:buChar char="•"/>
            </a:pPr>
            <a:r>
              <a:rPr lang="en-US" sz="1600" b="0" i="0" u="none" strike="noStrike" cap="none" baseline="0">
                <a:solidFill>
                  <a:schemeClr val="dk1"/>
                </a:solidFill>
                <a:latin typeface="Verdana"/>
                <a:ea typeface="Verdana"/>
                <a:cs typeface="Verdana"/>
                <a:sym typeface="Verdana"/>
              </a:rPr>
              <a:t>Third level</a:t>
            </a:r>
          </a:p>
          <a:p>
            <a:pPr marL="1600200" marR="0" lvl="3" indent="-228600" algn="l" rtl="0">
              <a:lnSpc>
                <a:spcPct val="100000"/>
              </a:lnSpc>
              <a:spcBef>
                <a:spcPts val="280"/>
              </a:spcBef>
              <a:spcAft>
                <a:spcPts val="0"/>
              </a:spcAft>
              <a:buClr>
                <a:schemeClr val="dk1"/>
              </a:buClr>
              <a:buSzPct val="100000"/>
              <a:buFont typeface="Verdana"/>
              <a:buChar char="–"/>
            </a:pPr>
            <a:r>
              <a:rPr lang="en-US" sz="1400" b="0" i="0" u="none" strike="noStrike" cap="none" baseline="0">
                <a:solidFill>
                  <a:schemeClr val="dk1"/>
                </a:solidFill>
                <a:latin typeface="Verdana"/>
                <a:ea typeface="Verdana"/>
                <a:cs typeface="Verdana"/>
                <a:sym typeface="Verdana"/>
              </a:rPr>
              <a:t>Fourth level</a:t>
            </a:r>
          </a:p>
          <a:p>
            <a:pPr marL="2057400" marR="0" lvl="4" indent="-228600" algn="l" rtl="0">
              <a:lnSpc>
                <a:spcPct val="100000"/>
              </a:lnSpc>
              <a:spcBef>
                <a:spcPts val="240"/>
              </a:spcBef>
              <a:spcAft>
                <a:spcPts val="0"/>
              </a:spcAft>
              <a:buClr>
                <a:schemeClr val="dk1"/>
              </a:buClr>
              <a:buSzPct val="100000"/>
              <a:buFont typeface="Verdana"/>
              <a:buChar char="»"/>
            </a:pPr>
            <a:r>
              <a:rPr lang="en-US" sz="1200" b="0" i="0" u="none" strike="noStrike" cap="none" baseline="0">
                <a:solidFill>
                  <a:schemeClr val="dk1"/>
                </a:solidFill>
                <a:latin typeface="Verdana"/>
                <a:ea typeface="Verdana"/>
                <a:cs typeface="Verdana"/>
                <a:sym typeface="Verdana"/>
              </a:rPr>
              <a:t>Fifth level</a:t>
            </a:r>
          </a:p>
        </p:txBody>
      </p:sp>
      <p:pic>
        <p:nvPicPr>
          <p:cNvPr id="33" name="Shape 33"/>
          <p:cNvPicPr preferRelativeResize="0"/>
          <p:nvPr/>
        </p:nvPicPr>
        <p:blipFill rotWithShape="1">
          <a:blip r:embed="rId3">
            <a:alphaModFix/>
          </a:blip>
          <a:srcRect/>
          <a:stretch/>
        </p:blipFill>
        <p:spPr>
          <a:xfrm>
            <a:off x="0" y="0"/>
            <a:ext cx="9178924" cy="691197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1" r:id="rId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teachingenglish@pearson.com"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http://www.twitter.com/EnglishSubAdv" TargetMode="External"/><Relationship Id="rId5" Type="http://schemas.openxmlformats.org/officeDocument/2006/relationships/hyperlink" Target="http://www.community.edexcel.com/english/default.aspx" TargetMode="External"/><Relationship Id="rId4" Type="http://schemas.openxmlformats.org/officeDocument/2006/relationships/hyperlink" Target="http://www.edexcel.com/Subjects/English/Pages/Default.aspx"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p:nvPr/>
        </p:nvSpPr>
        <p:spPr>
          <a:xfrm>
            <a:off x="468312" y="2420936"/>
            <a:ext cx="6584949" cy="2303461"/>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003150"/>
              </a:buClr>
              <a:buSzPct val="25000"/>
              <a:buFont typeface="Arial"/>
              <a:buNone/>
            </a:pPr>
            <a:r>
              <a:rPr lang="en-US" sz="2400" b="1" i="0" u="none" strike="noStrike" cap="none" baseline="0">
                <a:solidFill>
                  <a:srgbClr val="003150"/>
                </a:solidFill>
                <a:latin typeface="Arial"/>
                <a:ea typeface="Arial"/>
                <a:cs typeface="Arial"/>
                <a:sym typeface="Arial"/>
              </a:rPr>
              <a:t/>
            </a:r>
            <a:br>
              <a:rPr lang="en-US" sz="2400" b="1" i="0" u="none" strike="noStrike" cap="none" baseline="0">
                <a:solidFill>
                  <a:srgbClr val="003150"/>
                </a:solidFill>
                <a:latin typeface="Arial"/>
                <a:ea typeface="Arial"/>
                <a:cs typeface="Arial"/>
                <a:sym typeface="Arial"/>
              </a:rPr>
            </a:br>
            <a:endParaRPr lang="en-US" sz="2400" b="1" i="0" u="none" strike="noStrike" cap="none" baseline="0">
              <a:solidFill>
                <a:srgbClr val="003150"/>
              </a:solidFill>
              <a:latin typeface="Arial"/>
              <a:ea typeface="Arial"/>
              <a:cs typeface="Arial"/>
              <a:sym typeface="Arial"/>
            </a:endParaRPr>
          </a:p>
          <a:p>
            <a:pPr marL="0" marR="0" lvl="0" indent="0" algn="l" rtl="0">
              <a:lnSpc>
                <a:spcPct val="100000"/>
              </a:lnSpc>
              <a:spcBef>
                <a:spcPts val="960"/>
              </a:spcBef>
              <a:spcAft>
                <a:spcPts val="0"/>
              </a:spcAft>
              <a:buClr>
                <a:schemeClr val="dk1"/>
              </a:buClr>
              <a:buFont typeface="Arial"/>
              <a:buNone/>
            </a:pPr>
            <a:endParaRPr sz="2400" b="1" i="0" u="none" strike="noStrike" cap="none" baseline="0">
              <a:solidFill>
                <a:srgbClr val="003150"/>
              </a:solidFill>
              <a:latin typeface="Arial"/>
              <a:ea typeface="Arial"/>
              <a:cs typeface="Arial"/>
              <a:sym typeface="Arial"/>
            </a:endParaRPr>
          </a:p>
          <a:p>
            <a:pPr marL="0" marR="0" lvl="0" indent="0" algn="l" rtl="0">
              <a:lnSpc>
                <a:spcPct val="100000"/>
              </a:lnSpc>
              <a:spcBef>
                <a:spcPts val="960"/>
              </a:spcBef>
              <a:spcAft>
                <a:spcPts val="0"/>
              </a:spcAft>
              <a:buClr>
                <a:schemeClr val="dk1"/>
              </a:buClr>
              <a:buFont typeface="Arial"/>
              <a:buNone/>
            </a:pPr>
            <a:endParaRPr sz="2400" b="1" i="0" u="none" strike="noStrike" cap="none" baseline="0">
              <a:solidFill>
                <a:srgbClr val="003150"/>
              </a:solidFill>
              <a:latin typeface="Arial"/>
              <a:ea typeface="Arial"/>
              <a:cs typeface="Arial"/>
              <a:sym typeface="Arial"/>
            </a:endParaRPr>
          </a:p>
          <a:p>
            <a:pPr marL="0" marR="0" lvl="0" indent="0" algn="l" rtl="0">
              <a:lnSpc>
                <a:spcPct val="100000"/>
              </a:lnSpc>
              <a:spcBef>
                <a:spcPts val="0"/>
              </a:spcBef>
              <a:spcAft>
                <a:spcPts val="0"/>
              </a:spcAft>
              <a:buNone/>
            </a:pPr>
            <a:endParaRPr sz="2400" b="1" i="0" u="none" strike="noStrike" cap="none" baseline="0">
              <a:solidFill>
                <a:srgbClr val="003150"/>
              </a:solidFill>
              <a:latin typeface="Arial"/>
              <a:ea typeface="Arial"/>
              <a:cs typeface="Arial"/>
              <a:sym typeface="Arial"/>
            </a:endParaRPr>
          </a:p>
        </p:txBody>
      </p:sp>
      <p:sp>
        <p:nvSpPr>
          <p:cNvPr id="40" name="Shape 40"/>
          <p:cNvSpPr txBox="1">
            <a:spLocks noGrp="1"/>
          </p:cNvSpPr>
          <p:nvPr>
            <p:ph type="title"/>
          </p:nvPr>
        </p:nvSpPr>
        <p:spPr>
          <a:xfrm>
            <a:off x="323528" y="4653136"/>
            <a:ext cx="5905500" cy="1223591"/>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dirty="0" smtClean="0">
                <a:solidFill>
                  <a:srgbClr val="3D7D6B"/>
                </a:solidFill>
                <a:latin typeface="Verdana"/>
                <a:ea typeface="Verdana"/>
                <a:cs typeface="Verdana"/>
                <a:sym typeface="Verdana"/>
              </a:rPr>
              <a:t>Network events – GCSE English – Autumn 2015</a:t>
            </a:r>
            <a:r>
              <a:rPr lang="en-US" sz="3600" b="1" i="0" u="none" strike="noStrike" cap="none" baseline="0" dirty="0">
                <a:solidFill>
                  <a:srgbClr val="FF0000"/>
                </a:solidFill>
                <a:latin typeface="Verdana"/>
                <a:ea typeface="Verdana"/>
                <a:cs typeface="Verdana"/>
                <a:sym typeface="Verdana"/>
              </a:rPr>
              <a:t/>
            </a:r>
            <a:br>
              <a:rPr lang="en-US" sz="3600" b="1" i="0" u="none" strike="noStrike" cap="none" baseline="0" dirty="0">
                <a:solidFill>
                  <a:srgbClr val="FF0000"/>
                </a:solidFill>
                <a:latin typeface="Verdana"/>
                <a:ea typeface="Verdana"/>
                <a:cs typeface="Verdana"/>
                <a:sym typeface="Verdana"/>
              </a:rPr>
            </a:br>
            <a:r>
              <a:rPr lang="en-US" sz="3600" b="1" i="0" u="none" strike="noStrike" cap="none" baseline="0" dirty="0">
                <a:solidFill>
                  <a:srgbClr val="FF0000"/>
                </a:solidFill>
                <a:latin typeface="Verdana"/>
                <a:ea typeface="Verdana"/>
                <a:cs typeface="Verdana"/>
                <a:sym typeface="Verdana"/>
              </a:rPr>
              <a:t/>
            </a:r>
            <a:br>
              <a:rPr lang="en-US" sz="3600" b="1" i="0" u="none" strike="noStrike" cap="none" baseline="0" dirty="0">
                <a:solidFill>
                  <a:srgbClr val="FF0000"/>
                </a:solidFill>
                <a:latin typeface="Verdana"/>
                <a:ea typeface="Verdana"/>
                <a:cs typeface="Verdana"/>
                <a:sym typeface="Verdana"/>
              </a:rPr>
            </a:br>
            <a:r>
              <a:rPr lang="en-US" sz="3600" b="1" i="0" u="none" strike="noStrike" cap="none" baseline="0" dirty="0">
                <a:solidFill>
                  <a:srgbClr val="3D7D6B"/>
                </a:solidFill>
                <a:latin typeface="Verdana"/>
                <a:ea typeface="Verdana"/>
                <a:cs typeface="Verdana"/>
                <a:sym typeface="Verdana"/>
              </a:rPr>
              <a:t/>
            </a:r>
            <a:br>
              <a:rPr lang="en-US" sz="3600" b="1" i="0" u="none" strike="noStrike" cap="none" baseline="0" dirty="0">
                <a:solidFill>
                  <a:srgbClr val="3D7D6B"/>
                </a:solidFill>
                <a:latin typeface="Verdana"/>
                <a:ea typeface="Verdana"/>
                <a:cs typeface="Verdana"/>
                <a:sym typeface="Verdana"/>
              </a:rPr>
            </a:br>
            <a:endParaRPr lang="en-US" sz="3600" b="1" i="0" u="none" strike="noStrike" cap="none" baseline="0" dirty="0">
              <a:solidFill>
                <a:srgbClr val="3D7D6B"/>
              </a:solidFill>
              <a:latin typeface="Verdana"/>
              <a:ea typeface="Verdana"/>
              <a:cs typeface="Verdana"/>
              <a:sym typeface="Verdana"/>
            </a:endParaRPr>
          </a:p>
        </p:txBody>
      </p:sp>
      <p:sp>
        <p:nvSpPr>
          <p:cNvPr id="41" name="Shape 41"/>
          <p:cNvSpPr txBox="1"/>
          <p:nvPr/>
        </p:nvSpPr>
        <p:spPr>
          <a:xfrm>
            <a:off x="179386" y="188911"/>
            <a:ext cx="647700" cy="461961"/>
          </a:xfrm>
          <a:prstGeom prst="rect">
            <a:avLst/>
          </a:prstGeom>
          <a:solidFill>
            <a:srgbClr val="F2F2F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971600" y="620688"/>
            <a:ext cx="7127875" cy="647700"/>
          </a:xfrm>
          <a:prstGeom prst="rect">
            <a:avLst/>
          </a:prstGeom>
          <a:noFill/>
          <a:ln>
            <a:noFill/>
          </a:ln>
        </p:spPr>
        <p:txBody>
          <a:bodyPr lIns="0" tIns="0" rIns="0" bIns="0" anchor="t" anchorCtr="0">
            <a:noAutofit/>
          </a:bodyPr>
          <a:lstStyle/>
          <a:p>
            <a:pPr lvl="0">
              <a:buClr>
                <a:srgbClr val="3D7D6B"/>
              </a:buClr>
              <a:buSzPct val="25000"/>
            </a:pPr>
            <a:r>
              <a:rPr lang="en-US" sz="2800" b="1" dirty="0">
                <a:solidFill>
                  <a:srgbClr val="3D7D6B"/>
                </a:solidFill>
                <a:latin typeface="Verdana"/>
                <a:ea typeface="Verdana"/>
                <a:cs typeface="Verdana"/>
                <a:sym typeface="Verdana"/>
              </a:rPr>
              <a:t>Spoken Language </a:t>
            </a:r>
            <a:r>
              <a:rPr lang="en-US" sz="2800" b="1" dirty="0" smtClean="0">
                <a:solidFill>
                  <a:srgbClr val="3D7D6B"/>
                </a:solidFill>
                <a:latin typeface="Verdana"/>
                <a:ea typeface="Verdana"/>
                <a:cs typeface="Verdana"/>
                <a:sym typeface="Verdana"/>
              </a:rPr>
              <a:t>endorsement</a:t>
            </a:r>
            <a:endParaRPr lang="en-US" sz="2800" b="1" dirty="0">
              <a:solidFill>
                <a:srgbClr val="3D7D6B"/>
              </a:solidFill>
              <a:latin typeface="Verdana"/>
              <a:ea typeface="Verdana"/>
              <a:cs typeface="Verdana"/>
              <a:sym typeface="Verdana"/>
            </a:endParaRPr>
          </a:p>
        </p:txBody>
      </p:sp>
      <p:sp>
        <p:nvSpPr>
          <p:cNvPr id="89" name="Shape 89"/>
          <p:cNvSpPr txBox="1">
            <a:spLocks noGrp="1"/>
          </p:cNvSpPr>
          <p:nvPr>
            <p:ph type="body" idx="1"/>
          </p:nvPr>
        </p:nvSpPr>
        <p:spPr>
          <a:xfrm>
            <a:off x="179512" y="1124744"/>
            <a:ext cx="9144000" cy="4968552"/>
          </a:xfrm>
          <a:prstGeom prst="rect">
            <a:avLst/>
          </a:prstGeom>
          <a:noFill/>
          <a:ln>
            <a:noFill/>
          </a:ln>
        </p:spPr>
        <p:txBody>
          <a:bodyPr lIns="91425" tIns="45700" rIns="91425" bIns="45700" anchor="t" anchorCtr="0">
            <a:noAutofit/>
          </a:bodyPr>
          <a:lstStyle/>
          <a:p>
            <a:r>
              <a:rPr lang="en-US" sz="1800" dirty="0" smtClean="0"/>
              <a:t>	</a:t>
            </a:r>
            <a:endParaRPr lang="en-US" sz="1800" dirty="0"/>
          </a:p>
          <a:p>
            <a:pPr marL="285750" indent="-285750">
              <a:buFont typeface="Arial" panose="020B0604020202020204" pitchFamily="34" charset="0"/>
              <a:buChar char="•"/>
            </a:pPr>
            <a:r>
              <a:rPr lang="en-US" sz="1800" dirty="0" smtClean="0">
                <a:latin typeface="Verdana"/>
                <a:cs typeface="Verdana"/>
              </a:rPr>
              <a:t>Spoken </a:t>
            </a:r>
            <a:r>
              <a:rPr lang="en-US" sz="1800" dirty="0">
                <a:latin typeface="Verdana"/>
                <a:cs typeface="Verdana"/>
              </a:rPr>
              <a:t>language assessments will be assessed by teachers (with provision for students to be directly assessed by the exam boards where desirable or necessary) using a set of criteria that will be common across all exam boards</a:t>
            </a:r>
            <a:r>
              <a:rPr lang="en-US" sz="1800" dirty="0" smtClean="0">
                <a:latin typeface="Verdana"/>
                <a:cs typeface="Verdana"/>
              </a:rPr>
              <a:t>.</a:t>
            </a:r>
          </a:p>
          <a:p>
            <a:endParaRPr lang="en-US" sz="1800" dirty="0">
              <a:latin typeface="Verdana"/>
              <a:cs typeface="Verdana"/>
            </a:endParaRPr>
          </a:p>
          <a:p>
            <a:pPr marL="285750" indent="-285750">
              <a:buFont typeface="Arial" panose="020B0604020202020204" pitchFamily="34" charset="0"/>
              <a:buChar char="•"/>
            </a:pPr>
            <a:r>
              <a:rPr lang="en-US" sz="1800" dirty="0" smtClean="0">
                <a:latin typeface="Verdana"/>
                <a:cs typeface="Verdana"/>
              </a:rPr>
              <a:t>There </a:t>
            </a:r>
            <a:r>
              <a:rPr lang="en-US" sz="1800" dirty="0">
                <a:latin typeface="Verdana"/>
                <a:cs typeface="Verdana"/>
              </a:rPr>
              <a:t>will be three levels of achievement, “Pass”, “Merit” and “Distinction”, and one outcome indicating the required standard was not met. This will be called “Not Classified</a:t>
            </a:r>
            <a:r>
              <a:rPr lang="en-US" sz="1800" dirty="0" smtClean="0">
                <a:latin typeface="Verdana"/>
                <a:cs typeface="Verdana"/>
              </a:rPr>
              <a:t>”.</a:t>
            </a:r>
          </a:p>
          <a:p>
            <a:endParaRPr lang="en-US" sz="1800" dirty="0">
              <a:latin typeface="Verdana"/>
              <a:cs typeface="Verdana"/>
            </a:endParaRPr>
          </a:p>
          <a:p>
            <a:pPr marL="285750" indent="-285750">
              <a:buFont typeface="Arial" panose="020B0604020202020204" pitchFamily="34" charset="0"/>
              <a:buChar char="•"/>
            </a:pPr>
            <a:r>
              <a:rPr lang="en-US" sz="1800" dirty="0" smtClean="0">
                <a:latin typeface="Verdana"/>
                <a:cs typeface="Verdana"/>
              </a:rPr>
              <a:t>A </a:t>
            </a:r>
            <a:r>
              <a:rPr lang="en-US" sz="1800" dirty="0">
                <a:latin typeface="Verdana"/>
                <a:cs typeface="Verdana"/>
              </a:rPr>
              <a:t>student must meet all of the criteria in relation to a level to be awarded that level</a:t>
            </a:r>
            <a:r>
              <a:rPr lang="en-US" sz="1800" dirty="0" smtClean="0">
                <a:latin typeface="Verdana"/>
                <a:cs typeface="Verdana"/>
              </a:rPr>
              <a:t>.</a:t>
            </a:r>
          </a:p>
          <a:p>
            <a:endParaRPr lang="en-US" sz="1800" dirty="0">
              <a:latin typeface="Verdana"/>
              <a:cs typeface="Verdana"/>
            </a:endParaRPr>
          </a:p>
          <a:p>
            <a:pPr marL="285750" indent="-285750">
              <a:buFont typeface="Arial" panose="020B0604020202020204" pitchFamily="34" charset="0"/>
              <a:buChar char="•"/>
            </a:pPr>
            <a:r>
              <a:rPr lang="en-US" sz="1800" dirty="0" smtClean="0">
                <a:latin typeface="Verdana"/>
                <a:cs typeface="Verdana"/>
              </a:rPr>
              <a:t>Spoken </a:t>
            </a:r>
            <a:r>
              <a:rPr lang="en-US" sz="1800" dirty="0">
                <a:latin typeface="Verdana"/>
                <a:cs typeface="Verdana"/>
              </a:rPr>
              <a:t>language assessments may be externally assessed by exam boards and/or internally assessed by teachers, using criteria set by </a:t>
            </a:r>
            <a:r>
              <a:rPr lang="en-US" sz="1800" dirty="0" err="1">
                <a:latin typeface="Verdana"/>
                <a:cs typeface="Verdana"/>
              </a:rPr>
              <a:t>Ofqual</a:t>
            </a:r>
            <a:r>
              <a:rPr lang="en-US" sz="1800" dirty="0" smtClean="0">
                <a:latin typeface="Verdana"/>
                <a:cs typeface="Verdana"/>
              </a:rPr>
              <a:t>.</a:t>
            </a:r>
          </a:p>
          <a:p>
            <a:endParaRPr lang="en-US" sz="1800" dirty="0">
              <a:latin typeface="Verdana"/>
              <a:cs typeface="Verdana"/>
            </a:endParaRPr>
          </a:p>
          <a:p>
            <a:pPr marL="285750" indent="-285750">
              <a:buFont typeface="Arial" panose="020B0604020202020204" pitchFamily="34" charset="0"/>
              <a:buChar char="•"/>
            </a:pPr>
            <a:r>
              <a:rPr lang="en-US" sz="1800" dirty="0" smtClean="0">
                <a:latin typeface="Verdana"/>
                <a:cs typeface="Verdana"/>
              </a:rPr>
              <a:t>Exam </a:t>
            </a:r>
            <a:r>
              <a:rPr lang="en-US" sz="1800" dirty="0">
                <a:latin typeface="Verdana"/>
                <a:cs typeface="Verdana"/>
              </a:rPr>
              <a:t>boards will monitor the assessment of spoken language where this is undertaken by teachers by requiring schools to submit audio-visual recordings of a sample of their students</a:t>
            </a:r>
            <a:r>
              <a:rPr lang="en-US" sz="1800" dirty="0" smtClean="0">
                <a:latin typeface="Verdana"/>
                <a:cs typeface="Verdana"/>
              </a:rPr>
              <a:t>.</a:t>
            </a:r>
            <a:r>
              <a:rPr lang="en-US" sz="1800" dirty="0"/>
              <a:t/>
            </a:r>
            <a:br>
              <a:rPr lang="en-US" sz="1800" dirty="0"/>
            </a:br>
            <a:endParaRPr lang="en-US" sz="1800" b="1" i="0" u="none" strike="noStrike" cap="none" baseline="0" dirty="0">
              <a:solidFill>
                <a:srgbClr val="3D7D6B"/>
              </a:solidFill>
              <a:latin typeface="Verdana"/>
              <a:ea typeface="Verdana"/>
              <a:cs typeface="Verdana"/>
              <a:sym typeface="Verdana"/>
              <a:rtl val="0"/>
            </a:endParaRPr>
          </a:p>
        </p:txBody>
      </p:sp>
    </p:spTree>
    <p:extLst>
      <p:ext uri="{BB962C8B-B14F-4D97-AF65-F5344CB8AC3E}">
        <p14:creationId xmlns:p14="http://schemas.microsoft.com/office/powerpoint/2010/main" val="3676122433"/>
      </p:ext>
    </p:extLst>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0000" y="1484784"/>
            <a:ext cx="7772400" cy="4638400"/>
          </a:xfrm>
        </p:spPr>
        <p:txBody>
          <a:bodyPr/>
          <a:lstStyle/>
          <a:p>
            <a:r>
              <a:rPr lang="en-US" sz="2400" b="1" dirty="0" smtClean="0">
                <a:latin typeface="Verdana"/>
                <a:cs typeface="Verdana"/>
              </a:rPr>
              <a:t>General Criteria</a:t>
            </a:r>
            <a:r>
              <a:rPr lang="en-US" sz="2400" dirty="0">
                <a:latin typeface="Verdana"/>
                <a:cs typeface="Verdana"/>
              </a:rPr>
              <a:t>	</a:t>
            </a:r>
          </a:p>
          <a:p>
            <a:r>
              <a:rPr lang="en-US" sz="2400" dirty="0">
                <a:latin typeface="Verdana"/>
                <a:cs typeface="Verdana"/>
              </a:rPr>
              <a:t>To be awarded a Pass, Merit or Distinction a Learner must </a:t>
            </a:r>
            <a:r>
              <a:rPr lang="en-US" sz="2400" dirty="0" smtClean="0">
                <a:latin typeface="Verdana"/>
                <a:cs typeface="Verdana"/>
              </a:rPr>
              <a:t>– </a:t>
            </a:r>
            <a:endParaRPr lang="en-US" sz="2400" dirty="0">
              <a:latin typeface="Verdana"/>
              <a:cs typeface="Verdana"/>
            </a:endParaRPr>
          </a:p>
          <a:p>
            <a:pPr marL="342900" indent="-342900">
              <a:buFont typeface="Arial"/>
              <a:buChar char="•"/>
            </a:pPr>
            <a:r>
              <a:rPr lang="en-US" sz="2400" dirty="0" smtClean="0">
                <a:latin typeface="Verdana"/>
                <a:cs typeface="Verdana"/>
              </a:rPr>
              <a:t>be </a:t>
            </a:r>
            <a:r>
              <a:rPr lang="en-US" sz="2400" dirty="0">
                <a:latin typeface="Verdana"/>
                <a:cs typeface="Verdana"/>
              </a:rPr>
              <a:t>audible, and </a:t>
            </a:r>
            <a:endParaRPr lang="en-US" sz="2400" dirty="0" smtClean="0">
              <a:latin typeface="Verdana"/>
              <a:cs typeface="Verdana"/>
            </a:endParaRPr>
          </a:p>
          <a:p>
            <a:pPr marL="342900" indent="-342900">
              <a:buFont typeface="Arial"/>
              <a:buChar char="•"/>
            </a:pPr>
            <a:r>
              <a:rPr lang="en-US" sz="2400" dirty="0" smtClean="0">
                <a:latin typeface="Verdana"/>
                <a:cs typeface="Verdana"/>
              </a:rPr>
              <a:t>use </a:t>
            </a:r>
            <a:r>
              <a:rPr lang="en-US" sz="2400" dirty="0">
                <a:latin typeface="Verdana"/>
                <a:cs typeface="Verdana"/>
              </a:rPr>
              <a:t>Spoken Standard English which, for the purposes of the spoken language assessment, means that a Learner must – </a:t>
            </a:r>
            <a:endParaRPr lang="en-US" sz="2400" dirty="0" smtClean="0">
              <a:latin typeface="Verdana"/>
              <a:cs typeface="Verdana"/>
            </a:endParaRPr>
          </a:p>
          <a:p>
            <a:endParaRPr lang="en-US" sz="2400" dirty="0" smtClean="0">
              <a:latin typeface="Verdana"/>
              <a:cs typeface="Verdana"/>
            </a:endParaRPr>
          </a:p>
          <a:p>
            <a:r>
              <a:rPr lang="en-US" sz="2400" dirty="0" smtClean="0">
                <a:latin typeface="Verdana"/>
                <a:cs typeface="Verdana"/>
              </a:rPr>
              <a:t>be </a:t>
            </a:r>
            <a:r>
              <a:rPr lang="en-US" sz="2400" dirty="0">
                <a:latin typeface="Verdana"/>
                <a:cs typeface="Verdana"/>
              </a:rPr>
              <a:t>intelligible, and </a:t>
            </a:r>
          </a:p>
          <a:p>
            <a:pPr marL="342900" indent="-342900">
              <a:buFont typeface="Arial"/>
              <a:buChar char="•"/>
            </a:pPr>
            <a:r>
              <a:rPr lang="en-US" sz="2400" dirty="0" smtClean="0">
                <a:latin typeface="Verdana"/>
                <a:cs typeface="Verdana"/>
              </a:rPr>
              <a:t>generally </a:t>
            </a:r>
            <a:r>
              <a:rPr lang="en-US" sz="2400" dirty="0">
                <a:latin typeface="Verdana"/>
                <a:cs typeface="Verdana"/>
              </a:rPr>
              <a:t>use language appropriate to the formal setting of the presentation. </a:t>
            </a:r>
          </a:p>
          <a:p>
            <a:r>
              <a:rPr lang="en-US" sz="2000" dirty="0"/>
              <a:t>	</a:t>
            </a:r>
          </a:p>
          <a:p>
            <a:pPr marL="342900" indent="-342900">
              <a:buFont typeface="Arial"/>
              <a:buChar char="•"/>
            </a:pPr>
            <a:endParaRPr lang="en-US" sz="2000" dirty="0"/>
          </a:p>
          <a:p>
            <a:r>
              <a:rPr lang="en-US" sz="2000" dirty="0"/>
              <a:t>	</a:t>
            </a:r>
          </a:p>
          <a:p>
            <a:endParaRPr lang="en-US" sz="2000" b="1" dirty="0">
              <a:latin typeface="Verdana"/>
              <a:cs typeface="Verdana"/>
            </a:endParaRPr>
          </a:p>
        </p:txBody>
      </p:sp>
      <p:sp>
        <p:nvSpPr>
          <p:cNvPr id="4" name="Shape 88"/>
          <p:cNvSpPr txBox="1">
            <a:spLocks/>
          </p:cNvSpPr>
          <p:nvPr/>
        </p:nvSpPr>
        <p:spPr>
          <a:xfrm>
            <a:off x="971600" y="620688"/>
            <a:ext cx="7127875" cy="647700"/>
          </a:xfrm>
          <a:prstGeom prst="rect">
            <a:avLst/>
          </a:prstGeom>
          <a:noFill/>
          <a:ln>
            <a:noFill/>
          </a:ln>
        </p:spPr>
        <p:txBody>
          <a:bodyPr lIns="0" tIns="0" rIns="0" bIns="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pPr>
              <a:buClr>
                <a:srgbClr val="3D7D6B"/>
              </a:buClr>
              <a:buSzPct val="25000"/>
            </a:pPr>
            <a:r>
              <a:rPr lang="en-US" sz="2800" b="1" dirty="0" smtClean="0">
                <a:solidFill>
                  <a:srgbClr val="3D7D6B"/>
                </a:solidFill>
                <a:latin typeface="Verdana"/>
                <a:ea typeface="Verdana"/>
                <a:cs typeface="Verdana"/>
                <a:sym typeface="Verdana"/>
              </a:rPr>
              <a:t>Marking Criteria</a:t>
            </a:r>
            <a:endParaRPr lang="en-US" sz="2800" b="1" dirty="0">
              <a:solidFill>
                <a:srgbClr val="3D7D6B"/>
              </a:solidFill>
              <a:latin typeface="Verdana"/>
              <a:ea typeface="Verdana"/>
              <a:cs typeface="Verdana"/>
              <a:sym typeface="Verdana"/>
            </a:endParaRPr>
          </a:p>
        </p:txBody>
      </p:sp>
    </p:spTree>
    <p:extLst>
      <p:ext uri="{BB962C8B-B14F-4D97-AF65-F5344CB8AC3E}">
        <p14:creationId xmlns:p14="http://schemas.microsoft.com/office/powerpoint/2010/main" val="1904047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88"/>
          <p:cNvSpPr txBox="1">
            <a:spLocks noGrp="1"/>
          </p:cNvSpPr>
          <p:nvPr>
            <p:ph type="title"/>
          </p:nvPr>
        </p:nvSpPr>
        <p:spPr>
          <a:xfrm>
            <a:off x="1043608" y="548680"/>
            <a:ext cx="7128792" cy="648071"/>
          </a:xfrm>
          <a:prstGeom prst="rect">
            <a:avLst/>
          </a:prstGeom>
          <a:noFill/>
          <a:ln>
            <a:noFill/>
          </a:ln>
        </p:spPr>
        <p:txBody>
          <a:bodyPr lIns="0" tIns="0" rIns="0" bIns="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pPr>
              <a:buClr>
                <a:srgbClr val="3D7D6B"/>
              </a:buClr>
              <a:buSzPct val="25000"/>
            </a:pPr>
            <a:r>
              <a:rPr lang="en-US" sz="2800" b="1" dirty="0" smtClean="0">
                <a:solidFill>
                  <a:srgbClr val="3D7D6B"/>
                </a:solidFill>
                <a:latin typeface="Verdana"/>
                <a:ea typeface="Verdana"/>
                <a:cs typeface="Verdana"/>
                <a:sym typeface="Verdana"/>
              </a:rPr>
              <a:t>Marking Criteria</a:t>
            </a:r>
            <a:endParaRPr lang="en-US" sz="2800" b="1" dirty="0">
              <a:solidFill>
                <a:srgbClr val="3D7D6B"/>
              </a:solidFill>
              <a:latin typeface="Verdana"/>
              <a:ea typeface="Verdana"/>
              <a:cs typeface="Verdana"/>
              <a:sym typeface="Verdana"/>
            </a:endParaRPr>
          </a:p>
        </p:txBody>
      </p:sp>
      <p:graphicFrame>
        <p:nvGraphicFramePr>
          <p:cNvPr id="5" name="Table 4"/>
          <p:cNvGraphicFramePr>
            <a:graphicFrameLocks noGrp="1"/>
          </p:cNvGraphicFramePr>
          <p:nvPr>
            <p:extLst>
              <p:ext uri="{D42A27DB-BD31-4B8C-83A1-F6EECF244321}">
                <p14:modId xmlns:p14="http://schemas.microsoft.com/office/powerpoint/2010/main" val="3616030887"/>
              </p:ext>
            </p:extLst>
          </p:nvPr>
        </p:nvGraphicFramePr>
        <p:xfrm>
          <a:off x="755576" y="1196752"/>
          <a:ext cx="7920879" cy="4851400"/>
        </p:xfrm>
        <a:graphic>
          <a:graphicData uri="http://schemas.openxmlformats.org/drawingml/2006/table">
            <a:tbl>
              <a:tblPr firstRow="1" bandRow="1">
                <a:tableStyleId>{B301B821-A1FF-4177-AEE7-76D212191A09}</a:tableStyleId>
              </a:tblPr>
              <a:tblGrid>
                <a:gridCol w="2640293"/>
                <a:gridCol w="2640293"/>
                <a:gridCol w="2640293"/>
              </a:tblGrid>
              <a:tr h="370840">
                <a:tc>
                  <a:txBody>
                    <a:bodyPr/>
                    <a:lstStyle/>
                    <a:p>
                      <a:r>
                        <a:rPr lang="en-US" b="1" dirty="0" smtClean="0">
                          <a:solidFill>
                            <a:srgbClr val="000000"/>
                          </a:solidFill>
                          <a:latin typeface="Verdana"/>
                          <a:cs typeface="Verdana"/>
                        </a:rPr>
                        <a:t>Pass</a:t>
                      </a:r>
                      <a:endParaRPr lang="en-US" b="1" dirty="0">
                        <a:solidFill>
                          <a:srgbClr val="000000"/>
                        </a:solidFill>
                        <a:latin typeface="Verdana"/>
                        <a:cs typeface="Verdana"/>
                      </a:endParaRPr>
                    </a:p>
                  </a:txBody>
                  <a:tcPr/>
                </a:tc>
                <a:tc>
                  <a:txBody>
                    <a:bodyPr/>
                    <a:lstStyle/>
                    <a:p>
                      <a:r>
                        <a:rPr lang="en-US" b="1" dirty="0" smtClean="0">
                          <a:solidFill>
                            <a:srgbClr val="000000"/>
                          </a:solidFill>
                          <a:latin typeface="Verdana"/>
                          <a:cs typeface="Verdana"/>
                        </a:rPr>
                        <a:t>Merit</a:t>
                      </a:r>
                      <a:endParaRPr lang="en-US" b="1" dirty="0">
                        <a:solidFill>
                          <a:srgbClr val="000000"/>
                        </a:solidFill>
                        <a:latin typeface="Verdana"/>
                        <a:cs typeface="Verdana"/>
                      </a:endParaRPr>
                    </a:p>
                  </a:txBody>
                  <a:tcPr/>
                </a:tc>
                <a:tc>
                  <a:txBody>
                    <a:bodyPr/>
                    <a:lstStyle/>
                    <a:p>
                      <a:r>
                        <a:rPr lang="en-US" b="1" dirty="0" smtClean="0">
                          <a:solidFill>
                            <a:srgbClr val="000000"/>
                          </a:solidFill>
                          <a:latin typeface="Verdana"/>
                          <a:cs typeface="Verdana"/>
                        </a:rPr>
                        <a:t>Distinction</a:t>
                      </a:r>
                      <a:endParaRPr lang="en-US" b="1" dirty="0">
                        <a:solidFill>
                          <a:srgbClr val="000000"/>
                        </a:solidFill>
                        <a:latin typeface="Verdana"/>
                        <a:cs typeface="Verdana"/>
                      </a:endParaRPr>
                    </a:p>
                  </a:txBody>
                  <a:tcPr/>
                </a:tc>
              </a:tr>
              <a:tr h="370840">
                <a:tc>
                  <a:txBody>
                    <a:bodyPr/>
                    <a:lstStyle/>
                    <a:p>
                      <a:r>
                        <a:rPr lang="en-US" sz="1200" b="0" i="0" u="none" strike="noStrike" cap="none" baseline="0" dirty="0" smtClean="0">
                          <a:solidFill>
                            <a:schemeClr val="dk1"/>
                          </a:solidFill>
                          <a:latin typeface="Verdana"/>
                          <a:ea typeface="+mn-ea"/>
                          <a:cs typeface="Verdana"/>
                          <a:sym typeface="Arial"/>
                          <a:rtl val="0"/>
                        </a:rPr>
                        <a:t>In addition to the general criteria, to be awarded a Pass a Learner's performance in his or her spoken language assessment must meet all of the following criteria – </a:t>
                      </a:r>
                    </a:p>
                    <a:p>
                      <a:pPr marL="285750" indent="-285750">
                        <a:buFont typeface="Arial"/>
                        <a:buChar char="•"/>
                      </a:pPr>
                      <a:r>
                        <a:rPr lang="en-US" sz="1200" b="0" i="0" u="none" strike="noStrike" cap="none" baseline="0" dirty="0" smtClean="0">
                          <a:solidFill>
                            <a:schemeClr val="dk1"/>
                          </a:solidFill>
                          <a:latin typeface="Verdana"/>
                          <a:ea typeface="+mn-ea"/>
                          <a:cs typeface="Verdana"/>
                          <a:sym typeface="Arial"/>
                          <a:rtl val="0"/>
                        </a:rPr>
                        <a:t>expresses straightforward ideas/information/ feelings, </a:t>
                      </a:r>
                    </a:p>
                    <a:p>
                      <a:pPr marL="285750" indent="-285750">
                        <a:buFont typeface="Arial"/>
                        <a:buChar char="•"/>
                      </a:pPr>
                      <a:r>
                        <a:rPr lang="en-US" sz="1200" b="0" i="0" u="none" strike="noStrike" cap="none" baseline="0" dirty="0" smtClean="0">
                          <a:solidFill>
                            <a:schemeClr val="dk1"/>
                          </a:solidFill>
                          <a:latin typeface="Verdana"/>
                          <a:ea typeface="+mn-ea"/>
                          <a:cs typeface="Verdana"/>
                          <a:sym typeface="Arial"/>
                          <a:rtl val="0"/>
                        </a:rPr>
                        <a:t>makes an attempt to </a:t>
                      </a:r>
                      <a:r>
                        <a:rPr lang="en-US" sz="1200" b="0" i="0" u="none" strike="noStrike" cap="none" baseline="0" dirty="0" err="1" smtClean="0">
                          <a:solidFill>
                            <a:schemeClr val="dk1"/>
                          </a:solidFill>
                          <a:latin typeface="Verdana"/>
                          <a:ea typeface="+mn-ea"/>
                          <a:cs typeface="Verdana"/>
                          <a:sym typeface="Arial"/>
                          <a:rtl val="0"/>
                        </a:rPr>
                        <a:t>organise</a:t>
                      </a:r>
                      <a:r>
                        <a:rPr lang="en-US" sz="1200" b="0" i="0" u="none" strike="noStrike" cap="none" baseline="0" dirty="0" smtClean="0">
                          <a:solidFill>
                            <a:schemeClr val="dk1"/>
                          </a:solidFill>
                          <a:latin typeface="Verdana"/>
                          <a:ea typeface="+mn-ea"/>
                          <a:cs typeface="Verdana"/>
                          <a:sym typeface="Arial"/>
                          <a:rtl val="0"/>
                        </a:rPr>
                        <a:t> and structure his or her presentation, </a:t>
                      </a:r>
                    </a:p>
                    <a:p>
                      <a:pPr marL="285750" indent="-285750">
                        <a:buFont typeface="Arial"/>
                        <a:buChar char="•"/>
                      </a:pPr>
                      <a:r>
                        <a:rPr lang="en-US" sz="1200" b="0" i="0" u="none" strike="noStrike" cap="none" baseline="0" dirty="0" smtClean="0">
                          <a:solidFill>
                            <a:schemeClr val="dk1"/>
                          </a:solidFill>
                          <a:latin typeface="Verdana"/>
                          <a:ea typeface="+mn-ea"/>
                          <a:cs typeface="Verdana"/>
                          <a:sym typeface="Arial"/>
                          <a:rtl val="0"/>
                        </a:rPr>
                        <a:t>makes an attempt to meet the needs of the audience, and </a:t>
                      </a:r>
                    </a:p>
                    <a:p>
                      <a:pPr marL="285750" indent="-285750">
                        <a:buFont typeface="Arial"/>
                        <a:buChar char="•"/>
                      </a:pPr>
                      <a:r>
                        <a:rPr lang="en-US" sz="1200" b="0" i="0" u="none" strike="noStrike" cap="none" baseline="0" dirty="0" smtClean="0">
                          <a:solidFill>
                            <a:schemeClr val="dk1"/>
                          </a:solidFill>
                          <a:latin typeface="Verdana"/>
                          <a:ea typeface="+mn-ea"/>
                          <a:cs typeface="Verdana"/>
                          <a:sym typeface="Arial"/>
                          <a:rtl val="0"/>
                        </a:rPr>
                        <a:t>listens to questions/feedback and provides an appropriate response in a straight forward manner. </a:t>
                      </a:r>
                    </a:p>
                  </a:txBody>
                  <a:tcPr/>
                </a:tc>
                <a:tc>
                  <a:txBody>
                    <a:bodyPr/>
                    <a:lstStyle/>
                    <a:p>
                      <a:r>
                        <a:rPr lang="en-US" sz="1200" b="0" i="0" u="none" strike="noStrike" cap="none" baseline="0" dirty="0" smtClean="0">
                          <a:solidFill>
                            <a:schemeClr val="dk1"/>
                          </a:solidFill>
                          <a:latin typeface="Verdana"/>
                          <a:ea typeface="+mn-ea"/>
                          <a:cs typeface="Verdana"/>
                          <a:sym typeface="Arial"/>
                          <a:rtl val="0"/>
                        </a:rPr>
                        <a:t>In addition to the general criteria, to be awarded a Merit a Learner's performance in his or her spoken language assessment must meet all of the following criteria – </a:t>
                      </a:r>
                    </a:p>
                    <a:p>
                      <a:pPr marL="285750" indent="-285750">
                        <a:buFont typeface="Arial"/>
                        <a:buChar char="•"/>
                      </a:pPr>
                      <a:r>
                        <a:rPr lang="en-US" sz="1200" b="0" i="0" u="none" strike="noStrike" cap="none" baseline="0" dirty="0" smtClean="0">
                          <a:solidFill>
                            <a:schemeClr val="dk1"/>
                          </a:solidFill>
                          <a:latin typeface="Verdana"/>
                          <a:ea typeface="+mn-ea"/>
                          <a:cs typeface="Verdana"/>
                          <a:sym typeface="Arial"/>
                          <a:rtl val="0"/>
                        </a:rPr>
                        <a:t>expresses challenging ideas/information/ feelings using a range of vocabulary, </a:t>
                      </a:r>
                    </a:p>
                    <a:p>
                      <a:pPr marL="285750" indent="-285750">
                        <a:buFont typeface="Arial"/>
                        <a:buChar char="•"/>
                      </a:pPr>
                      <a:r>
                        <a:rPr lang="en-US" sz="1200" b="0" i="0" u="none" strike="noStrike" cap="none" baseline="0" dirty="0" err="1" smtClean="0">
                          <a:solidFill>
                            <a:schemeClr val="dk1"/>
                          </a:solidFill>
                          <a:latin typeface="Verdana"/>
                          <a:ea typeface="+mn-ea"/>
                          <a:cs typeface="Verdana"/>
                          <a:sym typeface="Arial"/>
                          <a:rtl val="0"/>
                        </a:rPr>
                        <a:t>organises</a:t>
                      </a:r>
                      <a:r>
                        <a:rPr lang="en-US" sz="1200" b="0" i="0" u="none" strike="noStrike" cap="none" baseline="0" dirty="0" smtClean="0">
                          <a:solidFill>
                            <a:schemeClr val="dk1"/>
                          </a:solidFill>
                          <a:latin typeface="Verdana"/>
                          <a:ea typeface="+mn-ea"/>
                          <a:cs typeface="Verdana"/>
                          <a:sym typeface="Arial"/>
                          <a:rtl val="0"/>
                        </a:rPr>
                        <a:t> and structures his or her presentation clearly and appropriately to meet the needs of the audience, </a:t>
                      </a:r>
                    </a:p>
                    <a:p>
                      <a:pPr marL="285750" indent="-285750">
                        <a:buFont typeface="Arial"/>
                        <a:buChar char="•"/>
                      </a:pPr>
                      <a:r>
                        <a:rPr lang="en-US" sz="1200" b="0" i="0" u="none" strike="noStrike" cap="none" baseline="0" dirty="0" smtClean="0">
                          <a:solidFill>
                            <a:schemeClr val="dk1"/>
                          </a:solidFill>
                          <a:latin typeface="Verdana"/>
                          <a:ea typeface="+mn-ea"/>
                          <a:cs typeface="Verdana"/>
                          <a:sym typeface="Arial"/>
                          <a:rtl val="0"/>
                        </a:rPr>
                        <a:t>achieves the purpose of his or her presentation, and </a:t>
                      </a:r>
                    </a:p>
                    <a:p>
                      <a:pPr marL="285750" indent="-285750">
                        <a:buFont typeface="Arial"/>
                        <a:buChar char="•"/>
                      </a:pPr>
                      <a:r>
                        <a:rPr lang="en-US" sz="1200" b="0" i="0" u="none" strike="noStrike" cap="none" baseline="0" dirty="0" smtClean="0">
                          <a:solidFill>
                            <a:schemeClr val="dk1"/>
                          </a:solidFill>
                          <a:latin typeface="Verdana"/>
                          <a:ea typeface="+mn-ea"/>
                          <a:cs typeface="Verdana"/>
                          <a:sym typeface="Arial"/>
                          <a:rtl val="0"/>
                        </a:rPr>
                        <a:t>listens to questions/feedback responding formally and in some detail. </a:t>
                      </a:r>
                    </a:p>
                  </a:txBody>
                  <a:tcPr/>
                </a:tc>
                <a:tc>
                  <a:txBody>
                    <a:bodyPr/>
                    <a:lstStyle/>
                    <a:p>
                      <a:r>
                        <a:rPr lang="en-US" sz="1200" b="0" i="0" u="none" strike="noStrike" cap="none" baseline="0" dirty="0" smtClean="0">
                          <a:solidFill>
                            <a:schemeClr val="dk1"/>
                          </a:solidFill>
                          <a:latin typeface="Verdana"/>
                          <a:ea typeface="+mn-ea"/>
                          <a:cs typeface="Verdana"/>
                          <a:sym typeface="Arial"/>
                          <a:rtl val="0"/>
                        </a:rPr>
                        <a:t>In addition to the general criteria, to be awarded a Distinction a Learner's performance in his or her spoken language assessment must meet all of the following criteria – </a:t>
                      </a:r>
                    </a:p>
                    <a:p>
                      <a:pPr marL="285750" indent="-285750">
                        <a:buFont typeface="Arial"/>
                        <a:buChar char="•"/>
                      </a:pPr>
                      <a:r>
                        <a:rPr lang="en-US" sz="1200" b="0" i="0" u="none" strike="noStrike" cap="none" baseline="0" dirty="0" smtClean="0">
                          <a:solidFill>
                            <a:schemeClr val="dk1"/>
                          </a:solidFill>
                          <a:latin typeface="Verdana"/>
                          <a:ea typeface="+mn-ea"/>
                          <a:cs typeface="Verdana"/>
                          <a:sym typeface="Arial"/>
                          <a:rtl val="0"/>
                        </a:rPr>
                        <a:t>expresses sophisticated ideas/information/feelings using a sophisticated repertoire of vocabulary, </a:t>
                      </a:r>
                    </a:p>
                    <a:p>
                      <a:pPr marL="285750" indent="-285750">
                        <a:buFont typeface="Arial"/>
                        <a:buChar char="•"/>
                      </a:pPr>
                      <a:r>
                        <a:rPr lang="en-US" sz="1200" b="0" i="0" u="none" strike="noStrike" cap="none" baseline="0" dirty="0" err="1" smtClean="0">
                          <a:solidFill>
                            <a:schemeClr val="dk1"/>
                          </a:solidFill>
                          <a:latin typeface="Verdana"/>
                          <a:ea typeface="+mn-ea"/>
                          <a:cs typeface="Verdana"/>
                          <a:sym typeface="Arial"/>
                          <a:rtl val="0"/>
                        </a:rPr>
                        <a:t>organises</a:t>
                      </a:r>
                      <a:r>
                        <a:rPr lang="en-US" sz="1200" b="0" i="0" u="none" strike="noStrike" cap="none" baseline="0" dirty="0" smtClean="0">
                          <a:solidFill>
                            <a:schemeClr val="dk1"/>
                          </a:solidFill>
                          <a:latin typeface="Verdana"/>
                          <a:ea typeface="+mn-ea"/>
                          <a:cs typeface="Verdana"/>
                          <a:sym typeface="Arial"/>
                          <a:rtl val="0"/>
                        </a:rPr>
                        <a:t> and structures his or her presentation using an effective range of strategies to engage the audience, </a:t>
                      </a:r>
                    </a:p>
                    <a:p>
                      <a:pPr marL="285750" indent="-285750">
                        <a:buFont typeface="Arial"/>
                        <a:buChar char="•"/>
                      </a:pPr>
                      <a:r>
                        <a:rPr lang="en-US" sz="1200" b="0" i="0" u="none" strike="noStrike" cap="none" baseline="0" dirty="0" smtClean="0">
                          <a:solidFill>
                            <a:schemeClr val="dk1"/>
                          </a:solidFill>
                          <a:latin typeface="Verdana"/>
                          <a:ea typeface="+mn-ea"/>
                          <a:cs typeface="Verdana"/>
                          <a:sym typeface="Arial"/>
                          <a:rtl val="0"/>
                        </a:rPr>
                        <a:t>achieves the purpose of his or her presentation, and </a:t>
                      </a:r>
                    </a:p>
                    <a:p>
                      <a:pPr marL="285750" indent="-285750">
                        <a:buFont typeface="Arial"/>
                        <a:buChar char="•"/>
                      </a:pPr>
                      <a:r>
                        <a:rPr lang="en-US" sz="1200" b="0" i="0" u="none" strike="noStrike" cap="none" baseline="0" dirty="0" smtClean="0">
                          <a:solidFill>
                            <a:schemeClr val="dk1"/>
                          </a:solidFill>
                          <a:latin typeface="Verdana"/>
                          <a:ea typeface="+mn-ea"/>
                          <a:cs typeface="Verdana"/>
                          <a:sym typeface="Arial"/>
                          <a:rtl val="0"/>
                        </a:rPr>
                        <a:t>listens to questions/feedback, responds perceptively and if appropriate elaborates with further ideas and information. </a:t>
                      </a:r>
                    </a:p>
                  </a:txBody>
                  <a:tcPr/>
                </a:tc>
              </a:tr>
            </a:tbl>
          </a:graphicData>
        </a:graphic>
      </p:graphicFrame>
    </p:spTree>
    <p:extLst>
      <p:ext uri="{BB962C8B-B14F-4D97-AF65-F5344CB8AC3E}">
        <p14:creationId xmlns:p14="http://schemas.microsoft.com/office/powerpoint/2010/main" val="29405526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3568" y="1412776"/>
            <a:ext cx="7772400" cy="4854424"/>
          </a:xfrm>
        </p:spPr>
        <p:txBody>
          <a:bodyPr/>
          <a:lstStyle/>
          <a:p>
            <a:r>
              <a:rPr lang="en-US" sz="1800" b="1" dirty="0" smtClean="0">
                <a:solidFill>
                  <a:srgbClr val="3D7D6B"/>
                </a:solidFill>
                <a:latin typeface="Verdana"/>
                <a:ea typeface="Verdana"/>
                <a:cs typeface="Verdana"/>
                <a:sym typeface="Verdana"/>
              </a:rPr>
              <a:t>Format: </a:t>
            </a:r>
            <a:r>
              <a:rPr lang="en-US" sz="1800" dirty="0" smtClean="0">
                <a:latin typeface="Verdana"/>
                <a:ea typeface="Verdana"/>
                <a:cs typeface="Verdana"/>
                <a:sym typeface="Verdana"/>
              </a:rPr>
              <a:t>C</a:t>
            </a:r>
            <a:r>
              <a:rPr lang="en-US" sz="1800" dirty="0" smtClean="0">
                <a:latin typeface="Verdana"/>
                <a:cs typeface="Verdana"/>
              </a:rPr>
              <a:t>ould include:</a:t>
            </a:r>
          </a:p>
          <a:p>
            <a:pPr marL="457200" indent="-457200">
              <a:buAutoNum type="alphaLcParenBoth"/>
            </a:pPr>
            <a:r>
              <a:rPr lang="en-US" sz="1800" dirty="0" smtClean="0">
                <a:latin typeface="Verdana"/>
                <a:cs typeface="Verdana"/>
              </a:rPr>
              <a:t>A speech </a:t>
            </a:r>
            <a:r>
              <a:rPr lang="en-US" sz="1800" dirty="0">
                <a:latin typeface="Verdana"/>
                <a:cs typeface="Verdana"/>
              </a:rPr>
              <a:t>or talk by a Learner, followed by questions from the </a:t>
            </a:r>
            <a:r>
              <a:rPr lang="en-US" sz="1800" dirty="0" smtClean="0">
                <a:latin typeface="Verdana"/>
                <a:cs typeface="Verdana"/>
              </a:rPr>
              <a:t>audience</a:t>
            </a:r>
            <a:r>
              <a:rPr lang="en-US" sz="1800" dirty="0">
                <a:latin typeface="Verdana"/>
                <a:cs typeface="Verdana"/>
              </a:rPr>
              <a:t> </a:t>
            </a:r>
            <a:r>
              <a:rPr lang="en-US" sz="1800" dirty="0" smtClean="0">
                <a:latin typeface="Verdana"/>
                <a:cs typeface="Verdana"/>
              </a:rPr>
              <a:t>or </a:t>
            </a:r>
          </a:p>
          <a:p>
            <a:pPr marL="457200" indent="-457200">
              <a:buAutoNum type="alphaLcParenBoth"/>
            </a:pPr>
            <a:r>
              <a:rPr lang="en-US" sz="1800" dirty="0" smtClean="0">
                <a:latin typeface="Verdana"/>
                <a:cs typeface="Verdana"/>
              </a:rPr>
              <a:t>a </a:t>
            </a:r>
            <a:r>
              <a:rPr lang="en-US" sz="1800" dirty="0">
                <a:latin typeface="Verdana"/>
                <a:cs typeface="Verdana"/>
              </a:rPr>
              <a:t>formal dialogue, such as an interview where the Learner is able to prepare extended responses to questions or prompts which have been shared in advance, followed by questions from the audience. </a:t>
            </a:r>
            <a:endParaRPr lang="en-US" sz="1800" dirty="0" smtClean="0">
              <a:latin typeface="Verdana"/>
              <a:cs typeface="Verdana"/>
            </a:endParaRPr>
          </a:p>
          <a:p>
            <a:endParaRPr lang="en-US" sz="1800" b="1" dirty="0" smtClean="0">
              <a:solidFill>
                <a:srgbClr val="3D7D6B"/>
              </a:solidFill>
              <a:latin typeface="Verdana"/>
              <a:ea typeface="Verdana"/>
              <a:cs typeface="Verdana"/>
              <a:sym typeface="Verdana"/>
            </a:endParaRPr>
          </a:p>
          <a:p>
            <a:r>
              <a:rPr lang="en-US" sz="1800" b="1" dirty="0" smtClean="0">
                <a:solidFill>
                  <a:srgbClr val="3D7D6B"/>
                </a:solidFill>
                <a:latin typeface="Verdana"/>
                <a:ea typeface="Verdana"/>
                <a:cs typeface="Verdana"/>
                <a:sym typeface="Verdana"/>
              </a:rPr>
              <a:t>Audience:</a:t>
            </a:r>
            <a:endParaRPr lang="en-US" sz="1800" dirty="0" smtClean="0">
              <a:latin typeface="Verdana"/>
              <a:ea typeface="Verdana"/>
              <a:cs typeface="Verdana"/>
              <a:sym typeface="Verdana"/>
            </a:endParaRPr>
          </a:p>
          <a:p>
            <a:pPr marL="457200" indent="-457200">
              <a:buAutoNum type="alphaLcParenBoth"/>
            </a:pPr>
            <a:r>
              <a:rPr lang="en-US" sz="1800" dirty="0" smtClean="0">
                <a:latin typeface="Verdana"/>
                <a:cs typeface="Verdana"/>
              </a:rPr>
              <a:t>an audience consisting of at least two people can be more likely to create the circumstances under which a Learner can demonstrate the knowledge, skills and understanding necessary to reach the higher specified levels of attainment in the spoken language assessment. </a:t>
            </a:r>
          </a:p>
          <a:p>
            <a:pPr marL="457200" indent="-457200">
              <a:buAutoNum type="alphaLcParenBoth"/>
            </a:pPr>
            <a:r>
              <a:rPr lang="en-US" sz="1800" dirty="0" smtClean="0">
                <a:latin typeface="Verdana"/>
                <a:cs typeface="Verdana"/>
              </a:rPr>
              <a:t>an </a:t>
            </a:r>
            <a:r>
              <a:rPr lang="en-US" sz="1800" dirty="0">
                <a:latin typeface="Verdana"/>
                <a:cs typeface="Verdana"/>
              </a:rPr>
              <a:t>audience should be composed of individuals able to provide the Learner with opportunities to respond to appropriate </a:t>
            </a:r>
            <a:r>
              <a:rPr lang="en-US" sz="1800" dirty="0" smtClean="0">
                <a:latin typeface="Verdana"/>
                <a:cs typeface="Verdana"/>
              </a:rPr>
              <a:t>questions</a:t>
            </a:r>
            <a:endParaRPr lang="en-US" sz="1800" dirty="0">
              <a:latin typeface="Verdana"/>
              <a:cs typeface="Verdana"/>
            </a:endParaRPr>
          </a:p>
          <a:p>
            <a:pPr marL="342900" indent="-342900">
              <a:buFont typeface="Arial"/>
              <a:buChar char="•"/>
            </a:pPr>
            <a:endParaRPr lang="en-US" sz="2000" b="1" dirty="0">
              <a:solidFill>
                <a:schemeClr val="accent1">
                  <a:lumMod val="50000"/>
                </a:schemeClr>
              </a:solidFill>
              <a:latin typeface="Verdana"/>
              <a:cs typeface="Verdana"/>
            </a:endParaRPr>
          </a:p>
          <a:p>
            <a:r>
              <a:rPr lang="en-US" sz="2000" dirty="0"/>
              <a:t>	</a:t>
            </a:r>
          </a:p>
          <a:p>
            <a:endParaRPr lang="en-US" sz="2000" b="1" dirty="0">
              <a:latin typeface="Verdana"/>
              <a:cs typeface="Verdana"/>
            </a:endParaRPr>
          </a:p>
        </p:txBody>
      </p:sp>
      <p:sp>
        <p:nvSpPr>
          <p:cNvPr id="4" name="Shape 88"/>
          <p:cNvSpPr txBox="1">
            <a:spLocks/>
          </p:cNvSpPr>
          <p:nvPr/>
        </p:nvSpPr>
        <p:spPr>
          <a:xfrm>
            <a:off x="971600" y="620688"/>
            <a:ext cx="7920880" cy="647700"/>
          </a:xfrm>
          <a:prstGeom prst="rect">
            <a:avLst/>
          </a:prstGeom>
          <a:noFill/>
          <a:ln>
            <a:noFill/>
          </a:ln>
        </p:spPr>
        <p:txBody>
          <a:bodyPr lIns="0" tIns="0" rIns="0" bIns="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pPr>
              <a:buClr>
                <a:srgbClr val="3D7D6B"/>
              </a:buClr>
              <a:buSzPct val="25000"/>
            </a:pPr>
            <a:r>
              <a:rPr lang="en-US" sz="2800" b="1" dirty="0" smtClean="0">
                <a:solidFill>
                  <a:srgbClr val="3D7D6B"/>
                </a:solidFill>
                <a:latin typeface="Verdana"/>
                <a:ea typeface="Verdana"/>
                <a:cs typeface="Verdana"/>
                <a:sym typeface="Verdana"/>
              </a:rPr>
              <a:t>Format of presentation and Audience</a:t>
            </a:r>
            <a:endParaRPr lang="en-US" sz="2800" b="1" dirty="0">
              <a:solidFill>
                <a:srgbClr val="3D7D6B"/>
              </a:solidFill>
              <a:latin typeface="Verdana"/>
              <a:ea typeface="Verdana"/>
              <a:cs typeface="Verdana"/>
              <a:sym typeface="Verdana"/>
            </a:endParaRPr>
          </a:p>
        </p:txBody>
      </p:sp>
    </p:spTree>
    <p:extLst>
      <p:ext uri="{BB962C8B-B14F-4D97-AF65-F5344CB8AC3E}">
        <p14:creationId xmlns:p14="http://schemas.microsoft.com/office/powerpoint/2010/main" val="22032149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3568" y="1484784"/>
            <a:ext cx="7772400" cy="4854424"/>
          </a:xfrm>
        </p:spPr>
        <p:txBody>
          <a:bodyPr/>
          <a:lstStyle/>
          <a:p>
            <a:r>
              <a:rPr lang="en-US" sz="1800" b="1" dirty="0" err="1" smtClean="0">
                <a:solidFill>
                  <a:srgbClr val="3D7D6B"/>
                </a:solidFill>
                <a:latin typeface="Verdana"/>
                <a:ea typeface="Verdana"/>
                <a:cs typeface="Verdana"/>
                <a:sym typeface="Verdana"/>
              </a:rPr>
              <a:t>OfQual</a:t>
            </a:r>
            <a:r>
              <a:rPr lang="en-US" sz="1800" b="1" dirty="0" smtClean="0">
                <a:solidFill>
                  <a:srgbClr val="3D7D6B"/>
                </a:solidFill>
                <a:latin typeface="Verdana"/>
                <a:ea typeface="Verdana"/>
                <a:cs typeface="Verdana"/>
                <a:sym typeface="Verdana"/>
              </a:rPr>
              <a:t> require that: </a:t>
            </a:r>
          </a:p>
          <a:p>
            <a:endParaRPr lang="en-US" sz="1800" dirty="0">
              <a:latin typeface="Verdana"/>
              <a:cs typeface="Verdana"/>
            </a:endParaRPr>
          </a:p>
          <a:p>
            <a:pPr marL="342900" indent="-342900">
              <a:buAutoNum type="alphaLcParenR"/>
            </a:pPr>
            <a:r>
              <a:rPr lang="en-US" sz="1800" dirty="0" smtClean="0">
                <a:latin typeface="Verdana"/>
                <a:cs typeface="Verdana"/>
              </a:rPr>
              <a:t>each </a:t>
            </a:r>
            <a:r>
              <a:rPr lang="en-US" sz="1800" dirty="0">
                <a:latin typeface="Verdana"/>
                <a:cs typeface="Verdana"/>
              </a:rPr>
              <a:t>Centre which delivers spoken language assessments provides the awarding </a:t>
            </a:r>
            <a:r>
              <a:rPr lang="en-US" sz="1800" dirty="0" err="1">
                <a:latin typeface="Verdana"/>
                <a:cs typeface="Verdana"/>
              </a:rPr>
              <a:t>organisation</a:t>
            </a:r>
            <a:r>
              <a:rPr lang="en-US" sz="1800" dirty="0">
                <a:latin typeface="Verdana"/>
                <a:cs typeface="Verdana"/>
              </a:rPr>
              <a:t> with a complete and unedited audiovisual recording of the evidence generated in that assessment by a sample of Learners, </a:t>
            </a:r>
            <a:endParaRPr lang="en-US" sz="1800" dirty="0" smtClean="0">
              <a:latin typeface="Verdana"/>
              <a:cs typeface="Verdana"/>
            </a:endParaRPr>
          </a:p>
          <a:p>
            <a:endParaRPr lang="en-US" sz="1800" dirty="0">
              <a:latin typeface="Verdana"/>
              <a:cs typeface="Verdana"/>
            </a:endParaRPr>
          </a:p>
          <a:p>
            <a:r>
              <a:rPr lang="en-US" sz="1800" dirty="0">
                <a:latin typeface="Verdana"/>
                <a:cs typeface="Verdana"/>
              </a:rPr>
              <a:t>(b) it uses those recordings as part of the means by which it determines whether or not – </a:t>
            </a:r>
          </a:p>
          <a:p>
            <a:r>
              <a:rPr lang="en-US" sz="1800" dirty="0" smtClean="0">
                <a:latin typeface="Verdana"/>
                <a:cs typeface="Verdana"/>
              </a:rPr>
              <a:t>	(</a:t>
            </a:r>
            <a:r>
              <a:rPr lang="en-US" sz="1800" dirty="0" err="1">
                <a:latin typeface="Verdana"/>
                <a:cs typeface="Verdana"/>
              </a:rPr>
              <a:t>i</a:t>
            </a:r>
            <a:r>
              <a:rPr lang="en-US" sz="1800" dirty="0">
                <a:latin typeface="Verdana"/>
                <a:cs typeface="Verdana"/>
              </a:rPr>
              <a:t>) the spoken language assessment remains fit for </a:t>
            </a:r>
            <a:r>
              <a:rPr lang="en-US" sz="1800" dirty="0" smtClean="0">
                <a:latin typeface="Verdana"/>
                <a:cs typeface="Verdana"/>
              </a:rPr>
              <a:t>	purpose</a:t>
            </a:r>
            <a:r>
              <a:rPr lang="en-US" sz="1800" dirty="0">
                <a:latin typeface="Verdana"/>
                <a:cs typeface="Verdana"/>
              </a:rPr>
              <a:t>, and </a:t>
            </a:r>
          </a:p>
          <a:p>
            <a:r>
              <a:rPr lang="en-US" sz="1800" dirty="0" smtClean="0">
                <a:latin typeface="Verdana"/>
                <a:cs typeface="Verdana"/>
              </a:rPr>
              <a:t>	(</a:t>
            </a:r>
            <a:r>
              <a:rPr lang="en-US" sz="1800" dirty="0">
                <a:latin typeface="Verdana"/>
                <a:cs typeface="Verdana"/>
              </a:rPr>
              <a:t>ii) the criteria against which Learners' </a:t>
            </a:r>
            <a:r>
              <a:rPr lang="en-US" sz="1800" dirty="0" smtClean="0">
                <a:latin typeface="Verdana"/>
                <a:cs typeface="Verdana"/>
              </a:rPr>
              <a:t>performance </a:t>
            </a:r>
            <a:r>
              <a:rPr lang="en-US" sz="1800" dirty="0">
                <a:latin typeface="Verdana"/>
                <a:cs typeface="Verdana"/>
              </a:rPr>
              <a:t>is </a:t>
            </a:r>
            <a:r>
              <a:rPr lang="en-US" sz="1800" dirty="0" smtClean="0">
                <a:latin typeface="Verdana"/>
                <a:cs typeface="Verdana"/>
              </a:rPr>
              <a:t>	differentiated </a:t>
            </a:r>
            <a:r>
              <a:rPr lang="en-US" sz="1800" dirty="0">
                <a:latin typeface="Verdana"/>
                <a:cs typeface="Verdana"/>
              </a:rPr>
              <a:t>are being applied accurately </a:t>
            </a:r>
            <a:r>
              <a:rPr lang="en-US" sz="1800" dirty="0" smtClean="0">
                <a:latin typeface="Verdana"/>
                <a:cs typeface="Verdana"/>
              </a:rPr>
              <a:t>and			 </a:t>
            </a:r>
            <a:r>
              <a:rPr lang="en-US" sz="1800" dirty="0">
                <a:latin typeface="Verdana"/>
                <a:cs typeface="Verdana"/>
              </a:rPr>
              <a:t>consistently by Assessors in different </a:t>
            </a:r>
            <a:r>
              <a:rPr lang="en-US" sz="1800" dirty="0" err="1">
                <a:latin typeface="Verdana"/>
                <a:cs typeface="Verdana"/>
              </a:rPr>
              <a:t>Centres</a:t>
            </a:r>
            <a:r>
              <a:rPr lang="en-US" sz="1800" dirty="0">
                <a:latin typeface="Verdana"/>
                <a:cs typeface="Verdana"/>
              </a:rPr>
              <a:t> and by </a:t>
            </a:r>
            <a:r>
              <a:rPr lang="en-US" sz="1800" dirty="0" smtClean="0">
                <a:latin typeface="Verdana"/>
                <a:cs typeface="Verdana"/>
              </a:rPr>
              <a:t>	Assessors </a:t>
            </a:r>
            <a:r>
              <a:rPr lang="en-US" sz="1800" dirty="0">
                <a:latin typeface="Verdana"/>
                <a:cs typeface="Verdana"/>
              </a:rPr>
              <a:t>in the same Centre. </a:t>
            </a:r>
          </a:p>
          <a:p>
            <a:r>
              <a:rPr lang="en-US" sz="1800" b="1" dirty="0" err="1" smtClean="0">
                <a:latin typeface="Verdana"/>
                <a:cs typeface="Verdana"/>
              </a:rPr>
              <a:t>Edexcel</a:t>
            </a:r>
            <a:r>
              <a:rPr lang="en-US" sz="1800" b="1" dirty="0" smtClean="0">
                <a:latin typeface="Verdana"/>
                <a:cs typeface="Verdana"/>
              </a:rPr>
              <a:t> </a:t>
            </a:r>
            <a:r>
              <a:rPr lang="en-US" sz="1800" b="1" dirty="0" smtClean="0">
                <a:latin typeface="Verdana"/>
                <a:cs typeface="Verdana"/>
              </a:rPr>
              <a:t>will only require </a:t>
            </a:r>
            <a:r>
              <a:rPr lang="en-US" sz="1800" b="1" dirty="0" err="1" smtClean="0">
                <a:latin typeface="Verdana"/>
                <a:cs typeface="Verdana"/>
              </a:rPr>
              <a:t>centres</a:t>
            </a:r>
            <a:r>
              <a:rPr lang="en-US" sz="1800" b="1" dirty="0" smtClean="0">
                <a:latin typeface="Verdana"/>
                <a:cs typeface="Verdana"/>
              </a:rPr>
              <a:t> to record a sample of students rather than the whole cohort.</a:t>
            </a:r>
            <a:endParaRPr lang="en-US" sz="1800" b="1" dirty="0">
              <a:latin typeface="Verdana"/>
              <a:cs typeface="Verdana"/>
            </a:endParaRPr>
          </a:p>
          <a:p>
            <a:pPr marL="342900" indent="-342900">
              <a:buFont typeface="Arial"/>
              <a:buChar char="•"/>
            </a:pPr>
            <a:endParaRPr lang="en-US" sz="2000" b="1" dirty="0">
              <a:solidFill>
                <a:schemeClr val="accent1">
                  <a:lumMod val="50000"/>
                </a:schemeClr>
              </a:solidFill>
              <a:latin typeface="Verdana"/>
              <a:cs typeface="Verdana"/>
            </a:endParaRPr>
          </a:p>
          <a:p>
            <a:r>
              <a:rPr lang="en-US" sz="2000" dirty="0"/>
              <a:t>	</a:t>
            </a:r>
          </a:p>
          <a:p>
            <a:endParaRPr lang="en-US" sz="2000" b="1" dirty="0">
              <a:latin typeface="Verdana"/>
              <a:cs typeface="Verdana"/>
            </a:endParaRPr>
          </a:p>
        </p:txBody>
      </p:sp>
      <p:sp>
        <p:nvSpPr>
          <p:cNvPr id="4" name="Shape 88"/>
          <p:cNvSpPr txBox="1">
            <a:spLocks/>
          </p:cNvSpPr>
          <p:nvPr/>
        </p:nvSpPr>
        <p:spPr>
          <a:xfrm>
            <a:off x="971600" y="620688"/>
            <a:ext cx="7920880" cy="647700"/>
          </a:xfrm>
          <a:prstGeom prst="rect">
            <a:avLst/>
          </a:prstGeom>
          <a:noFill/>
          <a:ln>
            <a:noFill/>
          </a:ln>
        </p:spPr>
        <p:txBody>
          <a:bodyPr lIns="0" tIns="0" rIns="0" bIns="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pPr>
              <a:buClr>
                <a:srgbClr val="3D7D6B"/>
              </a:buClr>
              <a:buSzPct val="25000"/>
            </a:pPr>
            <a:r>
              <a:rPr lang="en-US" sz="2800" b="1" dirty="0" smtClean="0">
                <a:solidFill>
                  <a:srgbClr val="3D7D6B"/>
                </a:solidFill>
                <a:latin typeface="Verdana"/>
                <a:ea typeface="Verdana"/>
                <a:cs typeface="Verdana"/>
                <a:sym typeface="Verdana"/>
              </a:rPr>
              <a:t>Recording and monitoring</a:t>
            </a:r>
            <a:endParaRPr lang="en-US" sz="2800" b="1" dirty="0">
              <a:solidFill>
                <a:srgbClr val="3D7D6B"/>
              </a:solidFill>
              <a:latin typeface="Verdana"/>
              <a:ea typeface="Verdana"/>
              <a:cs typeface="Verdana"/>
              <a:sym typeface="Verdana"/>
            </a:endParaRPr>
          </a:p>
        </p:txBody>
      </p:sp>
    </p:spTree>
    <p:extLst>
      <p:ext uri="{BB962C8B-B14F-4D97-AF65-F5344CB8AC3E}">
        <p14:creationId xmlns:p14="http://schemas.microsoft.com/office/powerpoint/2010/main" val="2152039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79386" y="4292600"/>
            <a:ext cx="6192837" cy="187324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600" b="1" dirty="0" smtClean="0">
                <a:solidFill>
                  <a:srgbClr val="3D7D6B"/>
                </a:solidFill>
                <a:latin typeface="Verdana"/>
                <a:ea typeface="Verdana"/>
                <a:cs typeface="Verdana"/>
                <a:sym typeface="Verdana"/>
              </a:rPr>
              <a:t>19</a:t>
            </a:r>
            <a:r>
              <a:rPr lang="en-US" sz="3600" b="1" baseline="30000" dirty="0" smtClean="0">
                <a:solidFill>
                  <a:srgbClr val="3D7D6B"/>
                </a:solidFill>
                <a:latin typeface="Verdana"/>
                <a:ea typeface="Verdana"/>
                <a:cs typeface="Verdana"/>
                <a:sym typeface="Verdana"/>
              </a:rPr>
              <a:t>th</a:t>
            </a:r>
            <a:r>
              <a:rPr lang="en-US" sz="3600" b="1" dirty="0" smtClean="0">
                <a:solidFill>
                  <a:srgbClr val="3D7D6B"/>
                </a:solidFill>
                <a:latin typeface="Verdana"/>
                <a:ea typeface="Verdana"/>
                <a:cs typeface="Verdana"/>
                <a:sym typeface="Verdana"/>
              </a:rPr>
              <a:t> Century Unseen Extracts</a:t>
            </a:r>
            <a:endParaRPr lang="en-US" sz="3600" b="1" i="0" u="none" strike="noStrike" cap="none" baseline="0" dirty="0">
              <a:solidFill>
                <a:srgbClr val="3D7D6B"/>
              </a:solidFill>
              <a:latin typeface="Verdana"/>
              <a:ea typeface="Verdana"/>
              <a:cs typeface="Verdana"/>
              <a:sym typeface="Verdana"/>
            </a:endParaRPr>
          </a:p>
        </p:txBody>
      </p:sp>
      <p:sp>
        <p:nvSpPr>
          <p:cNvPr id="184" name="Shape 184"/>
          <p:cNvSpPr txBox="1"/>
          <p:nvPr/>
        </p:nvSpPr>
        <p:spPr>
          <a:xfrm>
            <a:off x="179386" y="188911"/>
            <a:ext cx="647700" cy="461961"/>
          </a:xfrm>
          <a:prstGeom prst="rect">
            <a:avLst/>
          </a:prstGeom>
          <a:solidFill>
            <a:srgbClr val="F2F2F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Tree>
    <p:extLst>
      <p:ext uri="{BB962C8B-B14F-4D97-AF65-F5344CB8AC3E}">
        <p14:creationId xmlns:p14="http://schemas.microsoft.com/office/powerpoint/2010/main" val="1434275593"/>
      </p:ext>
    </p:extLst>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552898"/>
            <a:ext cx="8278688" cy="887413"/>
          </a:xfrm>
        </p:spPr>
        <p:txBody>
          <a:bodyPr>
            <a:normAutofit/>
          </a:bodyPr>
          <a:lstStyle/>
          <a:p>
            <a:pPr eaLnBrk="1" hangingPunct="1"/>
            <a:r>
              <a:rPr lang="en-GB" sz="2400" b="1" dirty="0" smtClean="0">
                <a:solidFill>
                  <a:srgbClr val="3D7D6B"/>
                </a:solidFill>
                <a:latin typeface="Verdana"/>
                <a:ea typeface="Verdana"/>
                <a:cs typeface="Verdana"/>
              </a:rPr>
              <a:t>Dynamic Reading: An Investigative Paradigm</a:t>
            </a:r>
            <a:r>
              <a:rPr lang="en-GB" sz="2400" dirty="0" smtClean="0">
                <a:latin typeface="Verdana"/>
                <a:cs typeface="Verdana"/>
              </a:rPr>
              <a:t> </a:t>
            </a:r>
            <a:endParaRPr lang="en-GB" sz="2400" dirty="0">
              <a:latin typeface="Verdana"/>
              <a:cs typeface="Verdana"/>
            </a:endParaRPr>
          </a:p>
        </p:txBody>
      </p:sp>
      <p:sp>
        <p:nvSpPr>
          <p:cNvPr id="7171" name="Rectangle 3"/>
          <p:cNvSpPr>
            <a:spLocks noChangeArrowheads="1"/>
          </p:cNvSpPr>
          <p:nvPr/>
        </p:nvSpPr>
        <p:spPr bwMode="auto">
          <a:xfrm>
            <a:off x="251520" y="1628800"/>
            <a:ext cx="8686800" cy="9233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eaLnBrk="0" hangingPunct="0"/>
            <a:r>
              <a:rPr lang="en-GB" sz="1800" dirty="0">
                <a:solidFill>
                  <a:srgbClr val="3C3C5A"/>
                </a:solidFill>
                <a:latin typeface="Verdana"/>
                <a:cs typeface="Verdana"/>
              </a:rPr>
              <a:t>To improve their reading skills, students will be: collecting, classifying, noticing, speculating, predicting, adapting, substituting, experimenting, inventing, making. </a:t>
            </a:r>
          </a:p>
        </p:txBody>
      </p:sp>
      <p:sp>
        <p:nvSpPr>
          <p:cNvPr id="7176" name="Rectangle 9"/>
          <p:cNvSpPr>
            <a:spLocks noChangeArrowheads="1"/>
          </p:cNvSpPr>
          <p:nvPr/>
        </p:nvSpPr>
        <p:spPr bwMode="auto">
          <a:xfrm>
            <a:off x="7848600" y="6172200"/>
            <a:ext cx="184666"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endParaRPr lang="en-GB" dirty="0">
              <a:solidFill>
                <a:schemeClr val="hlink"/>
              </a:solidFill>
              <a:latin typeface="Elegance" charset="0"/>
            </a:endParaRPr>
          </a:p>
        </p:txBody>
      </p:sp>
      <p:graphicFrame>
        <p:nvGraphicFramePr>
          <p:cNvPr id="4" name="Diagram 3"/>
          <p:cNvGraphicFramePr/>
          <p:nvPr>
            <p:extLst>
              <p:ext uri="{D42A27DB-BD31-4B8C-83A1-F6EECF244321}">
                <p14:modId xmlns:p14="http://schemas.microsoft.com/office/powerpoint/2010/main" val="942264893"/>
              </p:ext>
            </p:extLst>
          </p:nvPr>
        </p:nvGraphicFramePr>
        <p:xfrm>
          <a:off x="1259632" y="2780928"/>
          <a:ext cx="6768752" cy="35283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90706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971600" y="620688"/>
            <a:ext cx="7127875" cy="647700"/>
          </a:xfrm>
          <a:prstGeom prst="rect">
            <a:avLst/>
          </a:prstGeom>
          <a:noFill/>
          <a:ln>
            <a:noFill/>
          </a:ln>
        </p:spPr>
        <p:txBody>
          <a:bodyPr lIns="0" tIns="0" rIns="0" bIns="0" anchor="t" anchorCtr="0">
            <a:noAutofit/>
          </a:bodyPr>
          <a:lstStyle/>
          <a:p>
            <a:pPr lvl="0">
              <a:buClr>
                <a:srgbClr val="3D7D6B"/>
              </a:buClr>
              <a:buSzPct val="25000"/>
            </a:pPr>
            <a:r>
              <a:rPr lang="en-US" sz="2800" b="1" dirty="0" smtClean="0">
                <a:solidFill>
                  <a:srgbClr val="3D7D6B"/>
                </a:solidFill>
                <a:latin typeface="Verdana"/>
                <a:ea typeface="Verdana"/>
                <a:cs typeface="Verdana"/>
                <a:sym typeface="Verdana"/>
              </a:rPr>
              <a:t>Developing Dynamic Readers</a:t>
            </a:r>
            <a:endParaRPr lang="en-US" sz="2800" b="1" dirty="0">
              <a:solidFill>
                <a:srgbClr val="3D7D6B"/>
              </a:solidFill>
              <a:latin typeface="Verdana"/>
              <a:ea typeface="Verdana"/>
              <a:cs typeface="Verdana"/>
              <a:sym typeface="Verdana"/>
            </a:endParaRPr>
          </a:p>
        </p:txBody>
      </p:sp>
      <p:sp>
        <p:nvSpPr>
          <p:cNvPr id="89" name="Shape 89"/>
          <p:cNvSpPr txBox="1">
            <a:spLocks noGrp="1"/>
          </p:cNvSpPr>
          <p:nvPr>
            <p:ph type="body" idx="1"/>
          </p:nvPr>
        </p:nvSpPr>
        <p:spPr>
          <a:xfrm>
            <a:off x="179512" y="1124744"/>
            <a:ext cx="9144000" cy="4968552"/>
          </a:xfrm>
          <a:prstGeom prst="rect">
            <a:avLst/>
          </a:prstGeom>
          <a:noFill/>
          <a:ln>
            <a:noFill/>
          </a:ln>
        </p:spPr>
        <p:txBody>
          <a:bodyPr lIns="91425" tIns="45700" rIns="91425" bIns="45700" anchor="t" anchorCtr="0">
            <a:noAutofit/>
          </a:bodyPr>
          <a:lstStyle/>
          <a:p>
            <a:r>
              <a:rPr lang="en-US" sz="1800" dirty="0" smtClean="0"/>
              <a:t>	</a:t>
            </a:r>
            <a:endParaRPr lang="en-US" sz="1800" dirty="0"/>
          </a:p>
          <a:p>
            <a:r>
              <a:rPr lang="en-US" sz="1800" b="1" dirty="0" smtClean="0">
                <a:latin typeface="Verdana"/>
                <a:cs typeface="Verdana"/>
              </a:rPr>
              <a:t>Readers who:</a:t>
            </a:r>
          </a:p>
          <a:p>
            <a:endParaRPr lang="en-US" sz="1800" dirty="0">
              <a:latin typeface="Verdana"/>
              <a:cs typeface="Verdana"/>
            </a:endParaRPr>
          </a:p>
          <a:p>
            <a:pPr marL="285750" indent="-285750">
              <a:buFont typeface="Arial" panose="020B0604020202020204" pitchFamily="34" charset="0"/>
              <a:buChar char="•"/>
            </a:pPr>
            <a:r>
              <a:rPr lang="en-GB" sz="1800" dirty="0">
                <a:solidFill>
                  <a:srgbClr val="3C3C5A"/>
                </a:solidFill>
                <a:latin typeface="Verdana"/>
                <a:cs typeface="Verdana"/>
              </a:rPr>
              <a:t>question and challenge </a:t>
            </a:r>
            <a:r>
              <a:rPr lang="en-GB" sz="1800" dirty="0">
                <a:solidFill>
                  <a:srgbClr val="008000"/>
                </a:solidFill>
                <a:latin typeface="Verdana"/>
                <a:cs typeface="Verdana"/>
              </a:rPr>
              <a:t>by investigating the form and language of the </a:t>
            </a:r>
            <a:r>
              <a:rPr lang="en-GB" sz="1800" dirty="0" smtClean="0">
                <a:solidFill>
                  <a:srgbClr val="008000"/>
                </a:solidFill>
                <a:latin typeface="Verdana"/>
                <a:cs typeface="Verdana"/>
              </a:rPr>
              <a:t>text</a:t>
            </a:r>
            <a:endParaRPr lang="en-GB" sz="1800" dirty="0" smtClean="0">
              <a:solidFill>
                <a:schemeClr val="tx1"/>
              </a:solidFill>
              <a:latin typeface="Verdana"/>
              <a:cs typeface="Verdana"/>
            </a:endParaRPr>
          </a:p>
          <a:p>
            <a:pPr marL="285750" indent="-285750">
              <a:buFont typeface="Arial" panose="020B0604020202020204" pitchFamily="34" charset="0"/>
              <a:buChar char="•"/>
            </a:pPr>
            <a:endParaRPr lang="en-GB" sz="1800" dirty="0">
              <a:solidFill>
                <a:schemeClr val="tx1"/>
              </a:solidFill>
              <a:latin typeface="Verdana"/>
              <a:cs typeface="Verdana"/>
            </a:endParaRPr>
          </a:p>
          <a:p>
            <a:pPr marL="285750" indent="-285750">
              <a:buFont typeface="Arial" panose="020B0604020202020204" pitchFamily="34" charset="0"/>
              <a:buChar char="•"/>
            </a:pPr>
            <a:r>
              <a:rPr lang="en-GB" sz="1800" dirty="0">
                <a:solidFill>
                  <a:srgbClr val="3C3C5A"/>
                </a:solidFill>
                <a:latin typeface="Verdana"/>
                <a:cs typeface="Verdana"/>
              </a:rPr>
              <a:t>make connections </a:t>
            </a:r>
            <a:r>
              <a:rPr lang="en-GB" sz="1800" dirty="0">
                <a:solidFill>
                  <a:srgbClr val="008000"/>
                </a:solidFill>
                <a:latin typeface="Verdana"/>
                <a:cs typeface="Verdana"/>
              </a:rPr>
              <a:t>with other texts, narratives, media, genres </a:t>
            </a:r>
            <a:r>
              <a:rPr lang="en-GB" sz="1800" dirty="0" smtClean="0">
                <a:solidFill>
                  <a:srgbClr val="008000"/>
                </a:solidFill>
                <a:latin typeface="Verdana"/>
                <a:cs typeface="Verdana"/>
              </a:rPr>
              <a:t>– </a:t>
            </a:r>
            <a:r>
              <a:rPr lang="en-GB" sz="1800" dirty="0" err="1">
                <a:solidFill>
                  <a:srgbClr val="008000"/>
                </a:solidFill>
                <a:latin typeface="Verdana"/>
                <a:cs typeface="Verdana"/>
              </a:rPr>
              <a:t>intertextuality</a:t>
            </a:r>
            <a:r>
              <a:rPr lang="en-GB" sz="1800" dirty="0">
                <a:solidFill>
                  <a:srgbClr val="008000"/>
                </a:solidFill>
                <a:latin typeface="Verdana"/>
                <a:cs typeface="Verdana"/>
              </a:rPr>
              <a:t/>
            </a:r>
            <a:br>
              <a:rPr lang="en-GB" sz="1800" dirty="0">
                <a:solidFill>
                  <a:srgbClr val="008000"/>
                </a:solidFill>
                <a:latin typeface="Verdana"/>
                <a:cs typeface="Verdana"/>
              </a:rPr>
            </a:br>
            <a:endParaRPr lang="en-US" sz="1800" dirty="0">
              <a:latin typeface="Verdana"/>
              <a:cs typeface="Verdana"/>
            </a:endParaRPr>
          </a:p>
          <a:p>
            <a:pPr marL="285750" indent="-285750">
              <a:buFont typeface="Arial" panose="020B0604020202020204" pitchFamily="34" charset="0"/>
              <a:buChar char="•"/>
            </a:pPr>
            <a:r>
              <a:rPr lang="en-GB" sz="1800" dirty="0">
                <a:solidFill>
                  <a:srgbClr val="3C3C5A"/>
                </a:solidFill>
                <a:latin typeface="Verdana"/>
                <a:cs typeface="Verdana"/>
              </a:rPr>
              <a:t>envisage and predict</a:t>
            </a:r>
            <a:r>
              <a:rPr lang="en-GB" sz="1800" dirty="0">
                <a:solidFill>
                  <a:srgbClr val="008000"/>
                </a:solidFill>
                <a:latin typeface="Verdana"/>
                <a:cs typeface="Verdana"/>
              </a:rPr>
              <a:t>, through exploratory talk, by writing next chapters, extra scenes, fan-fiction, translating into performance or media </a:t>
            </a:r>
            <a:r>
              <a:rPr lang="en-GB" sz="1800" dirty="0" smtClean="0">
                <a:solidFill>
                  <a:srgbClr val="008000"/>
                </a:solidFill>
                <a:latin typeface="Verdana"/>
                <a:cs typeface="Verdana"/>
              </a:rPr>
              <a:t>text</a:t>
            </a:r>
            <a:endParaRPr lang="en-US" sz="1800" dirty="0" smtClean="0">
              <a:solidFill>
                <a:srgbClr val="008000"/>
              </a:solidFill>
              <a:latin typeface="Verdana"/>
              <a:cs typeface="Verdana"/>
            </a:endParaRPr>
          </a:p>
          <a:p>
            <a:endParaRPr lang="en-US" sz="1800" dirty="0">
              <a:latin typeface="Verdana"/>
              <a:cs typeface="Verdana"/>
            </a:endParaRPr>
          </a:p>
          <a:p>
            <a:pPr marL="285750" indent="-285750">
              <a:buFont typeface="Arial" panose="020B0604020202020204" pitchFamily="34" charset="0"/>
              <a:buChar char="•"/>
            </a:pPr>
            <a:r>
              <a:rPr lang="en-GB" sz="1800" dirty="0">
                <a:solidFill>
                  <a:srgbClr val="3C3C5A"/>
                </a:solidFill>
                <a:latin typeface="Verdana"/>
                <a:cs typeface="Verdana"/>
              </a:rPr>
              <a:t>Speculate </a:t>
            </a:r>
            <a:r>
              <a:rPr lang="en-GB" sz="1800" dirty="0">
                <a:solidFill>
                  <a:srgbClr val="008000"/>
                </a:solidFill>
                <a:latin typeface="Verdana"/>
                <a:cs typeface="Verdana"/>
              </a:rPr>
              <a:t>on different readings, meanings and authorial </a:t>
            </a:r>
            <a:r>
              <a:rPr lang="en-GB" sz="1800" dirty="0" smtClean="0">
                <a:solidFill>
                  <a:srgbClr val="008000"/>
                </a:solidFill>
                <a:latin typeface="Verdana"/>
                <a:cs typeface="Verdana"/>
              </a:rPr>
              <a:t>intentions</a:t>
            </a:r>
            <a:endParaRPr lang="en-GB" sz="1800" dirty="0" smtClean="0">
              <a:latin typeface="Verdana"/>
              <a:cs typeface="Verdana"/>
            </a:endParaRPr>
          </a:p>
          <a:p>
            <a:pPr marL="285750" indent="-285750">
              <a:buFont typeface="Arial" panose="020B0604020202020204" pitchFamily="34" charset="0"/>
              <a:buChar char="•"/>
            </a:pPr>
            <a:endParaRPr lang="en-GB" sz="1800" dirty="0">
              <a:solidFill>
                <a:schemeClr val="tx1"/>
              </a:solidFill>
              <a:latin typeface="Verdana"/>
              <a:cs typeface="Verdana"/>
            </a:endParaRPr>
          </a:p>
          <a:p>
            <a:pPr marL="285750" indent="-285750">
              <a:buFont typeface="Arial" panose="020B0604020202020204" pitchFamily="34" charset="0"/>
              <a:buChar char="•"/>
            </a:pPr>
            <a:r>
              <a:rPr lang="en-GB" sz="1800" dirty="0">
                <a:solidFill>
                  <a:srgbClr val="3C3C5A"/>
                </a:solidFill>
                <a:latin typeface="Verdana"/>
                <a:cs typeface="Verdana"/>
              </a:rPr>
              <a:t>play with ideas </a:t>
            </a:r>
            <a:r>
              <a:rPr lang="en-GB" sz="1800" dirty="0">
                <a:solidFill>
                  <a:srgbClr val="008000"/>
                </a:solidFill>
                <a:latin typeface="Verdana"/>
                <a:cs typeface="Verdana"/>
              </a:rPr>
              <a:t>by changing the form, the narrative, the genre, identities of the </a:t>
            </a:r>
            <a:r>
              <a:rPr lang="en-GB" sz="1800" dirty="0" smtClean="0">
                <a:solidFill>
                  <a:srgbClr val="008000"/>
                </a:solidFill>
                <a:latin typeface="Verdana"/>
                <a:cs typeface="Verdana"/>
              </a:rPr>
              <a:t>characters</a:t>
            </a:r>
            <a:endParaRPr lang="en-GB" sz="1800" dirty="0" smtClean="0">
              <a:solidFill>
                <a:schemeClr val="tx1"/>
              </a:solidFill>
              <a:latin typeface="Verdana"/>
              <a:cs typeface="Verdana"/>
            </a:endParaRPr>
          </a:p>
          <a:p>
            <a:pPr marL="285750" indent="-285750">
              <a:buFont typeface="Arial" panose="020B0604020202020204" pitchFamily="34" charset="0"/>
              <a:buChar char="•"/>
            </a:pPr>
            <a:endParaRPr lang="en-GB" sz="1800" b="1" i="0" u="none" strike="noStrike" cap="none" baseline="0" dirty="0">
              <a:solidFill>
                <a:schemeClr val="tx1"/>
              </a:solidFill>
              <a:latin typeface="Verdana"/>
              <a:ea typeface="Verdana"/>
              <a:cs typeface="Verdana"/>
              <a:sym typeface="Verdana"/>
              <a:rtl val="0"/>
            </a:endParaRPr>
          </a:p>
          <a:p>
            <a:pPr marL="285750" lvl="1" indent="-285750">
              <a:buFont typeface="Arial" panose="020B0604020202020204" pitchFamily="34" charset="0"/>
              <a:buChar char="•"/>
            </a:pPr>
            <a:r>
              <a:rPr lang="en-GB" sz="1800" dirty="0" smtClean="0">
                <a:solidFill>
                  <a:srgbClr val="3C3C5A"/>
                </a:solidFill>
                <a:latin typeface="Verdana"/>
                <a:cs typeface="Verdana"/>
              </a:rPr>
              <a:t>keep </a:t>
            </a:r>
            <a:r>
              <a:rPr lang="en-GB" sz="1800" dirty="0">
                <a:solidFill>
                  <a:srgbClr val="3C3C5A"/>
                </a:solidFill>
                <a:latin typeface="Verdana"/>
                <a:cs typeface="Verdana"/>
              </a:rPr>
              <a:t>options open as they read.</a:t>
            </a:r>
          </a:p>
          <a:p>
            <a:pPr marL="285750" indent="-285750">
              <a:buFont typeface="Arial" panose="020B0604020202020204" pitchFamily="34" charset="0"/>
              <a:buChar char="•"/>
            </a:pPr>
            <a:endParaRPr lang="en-GB" sz="1800" b="1" i="0" u="none" strike="noStrike" cap="none" baseline="0" dirty="0">
              <a:solidFill>
                <a:schemeClr val="tx1"/>
              </a:solidFill>
              <a:latin typeface="Verdana"/>
              <a:ea typeface="Verdana"/>
              <a:cs typeface="Verdana"/>
              <a:sym typeface="Verdana"/>
              <a:rtl val="0"/>
            </a:endParaRPr>
          </a:p>
          <a:p>
            <a:pPr marL="285750" indent="-285750">
              <a:buFont typeface="Arial" panose="020B0604020202020204" pitchFamily="34" charset="0"/>
              <a:buChar char="•"/>
            </a:pPr>
            <a:endParaRPr lang="en-US" sz="1800" b="1" i="0" u="none" strike="noStrike" cap="none" baseline="0" dirty="0">
              <a:solidFill>
                <a:srgbClr val="008000"/>
              </a:solidFill>
              <a:latin typeface="Verdana"/>
              <a:ea typeface="Verdana"/>
              <a:cs typeface="Verdana"/>
              <a:sym typeface="Verdana"/>
              <a:rtl val="0"/>
            </a:endParaRPr>
          </a:p>
        </p:txBody>
      </p:sp>
    </p:spTree>
    <p:extLst>
      <p:ext uri="{BB962C8B-B14F-4D97-AF65-F5344CB8AC3E}">
        <p14:creationId xmlns:p14="http://schemas.microsoft.com/office/powerpoint/2010/main" val="1808478950"/>
      </p:ext>
    </p:extLst>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556792"/>
            <a:ext cx="7560840" cy="3528391"/>
          </a:xfrm>
        </p:spPr>
        <p:txBody>
          <a:bodyPr/>
          <a:lstStyle/>
          <a:p>
            <a:pPr>
              <a:spcBef>
                <a:spcPts val="600"/>
              </a:spcBef>
              <a:spcAft>
                <a:spcPts val="600"/>
              </a:spcAft>
            </a:pPr>
            <a:r>
              <a:rPr lang="en-US" sz="2000" b="1" dirty="0" smtClean="0">
                <a:latin typeface="Verdana"/>
                <a:cs typeface="Verdana"/>
              </a:rPr>
              <a:t/>
            </a:r>
            <a:br>
              <a:rPr lang="en-US" sz="2000" b="1" dirty="0" smtClean="0">
                <a:latin typeface="Verdana"/>
                <a:cs typeface="Verdana"/>
              </a:rPr>
            </a:br>
            <a:r>
              <a:rPr lang="en-US" sz="2000" b="1" dirty="0">
                <a:latin typeface="Verdana"/>
                <a:cs typeface="Verdana"/>
              </a:rPr>
              <a:t/>
            </a:r>
            <a:br>
              <a:rPr lang="en-US" sz="2000" b="1" dirty="0">
                <a:latin typeface="Verdana"/>
                <a:cs typeface="Verdana"/>
              </a:rPr>
            </a:br>
            <a:r>
              <a:rPr lang="en-US" sz="2000" b="1" dirty="0" smtClean="0">
                <a:latin typeface="Verdana"/>
                <a:cs typeface="Verdana"/>
              </a:rPr>
              <a:t/>
            </a:r>
            <a:br>
              <a:rPr lang="en-US" sz="2000" b="1" dirty="0" smtClean="0">
                <a:latin typeface="Verdana"/>
                <a:cs typeface="Verdana"/>
              </a:rPr>
            </a:br>
            <a:endParaRPr lang="en-US" sz="2000" b="1" dirty="0">
              <a:latin typeface="Verdana"/>
              <a:cs typeface="Verdana"/>
            </a:endParaRPr>
          </a:p>
        </p:txBody>
      </p:sp>
      <p:sp>
        <p:nvSpPr>
          <p:cNvPr id="3" name="Rectangle 2"/>
          <p:cNvSpPr txBox="1">
            <a:spLocks noChangeArrowheads="1"/>
          </p:cNvSpPr>
          <p:nvPr/>
        </p:nvSpPr>
        <p:spPr>
          <a:xfrm>
            <a:off x="685800" y="552898"/>
            <a:ext cx="8278688" cy="887413"/>
          </a:xfrm>
          <a:prstGeom prst="rect">
            <a:avLst/>
          </a:prstGeom>
          <a:noFill/>
          <a:ln>
            <a:noFill/>
          </a:ln>
        </p:spPr>
        <p:txBody>
          <a:bodyPr lIns="91425" tIns="91425" rIns="91425" bIns="91425" anchor="t" anchorCtr="0">
            <a:norm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r>
              <a:rPr lang="en-GB" sz="2400" b="1" dirty="0" smtClean="0">
                <a:solidFill>
                  <a:srgbClr val="3D7D6B"/>
                </a:solidFill>
                <a:latin typeface="Verdana"/>
                <a:ea typeface="Verdana"/>
                <a:cs typeface="Verdana"/>
              </a:rPr>
              <a:t>Let’s Think in English – 19</a:t>
            </a:r>
            <a:r>
              <a:rPr lang="en-GB" sz="2400" b="1" baseline="30000" dirty="0" smtClean="0">
                <a:solidFill>
                  <a:srgbClr val="3D7D6B"/>
                </a:solidFill>
                <a:latin typeface="Verdana"/>
                <a:ea typeface="Verdana"/>
                <a:cs typeface="Verdana"/>
              </a:rPr>
              <a:t>th</a:t>
            </a:r>
            <a:r>
              <a:rPr lang="en-GB" sz="2400" b="1" dirty="0" smtClean="0">
                <a:solidFill>
                  <a:srgbClr val="3D7D6B"/>
                </a:solidFill>
                <a:latin typeface="Verdana"/>
                <a:ea typeface="Verdana"/>
                <a:cs typeface="Verdana"/>
              </a:rPr>
              <a:t> Century Fiction</a:t>
            </a:r>
            <a:endParaRPr lang="en-GB" sz="2400" dirty="0">
              <a:latin typeface="Verdana"/>
              <a:cs typeface="Verdana"/>
            </a:endParaRPr>
          </a:p>
        </p:txBody>
      </p:sp>
      <p:sp>
        <p:nvSpPr>
          <p:cNvPr id="5" name="Rectangle 4"/>
          <p:cNvSpPr/>
          <p:nvPr/>
        </p:nvSpPr>
        <p:spPr>
          <a:xfrm>
            <a:off x="251520" y="1412776"/>
            <a:ext cx="8712968" cy="4708981"/>
          </a:xfrm>
          <a:prstGeom prst="rect">
            <a:avLst/>
          </a:prstGeom>
        </p:spPr>
        <p:txBody>
          <a:bodyPr wrap="square">
            <a:spAutoFit/>
          </a:bodyPr>
          <a:lstStyle/>
          <a:p>
            <a:r>
              <a:rPr lang="en-GB" sz="2000" b="1" dirty="0" smtClean="0">
                <a:latin typeface="Verdana"/>
                <a:cs typeface="Verdana"/>
              </a:rPr>
              <a:t>An Occurrence at Owl Creek Bridge (1890): </a:t>
            </a:r>
          </a:p>
          <a:p>
            <a:endParaRPr lang="en-GB" sz="2000" b="1" dirty="0">
              <a:latin typeface="Verdana"/>
              <a:cs typeface="Verdana"/>
            </a:endParaRPr>
          </a:p>
          <a:p>
            <a:pPr marL="342900" indent="-342900">
              <a:buFont typeface="Arial"/>
              <a:buChar char="•"/>
            </a:pPr>
            <a:r>
              <a:rPr lang="en-GB" sz="2000" dirty="0" smtClean="0">
                <a:latin typeface="Verdana"/>
                <a:cs typeface="Verdana"/>
              </a:rPr>
              <a:t>The </a:t>
            </a:r>
            <a:r>
              <a:rPr lang="en-GB" sz="2000" dirty="0">
                <a:latin typeface="Verdana"/>
                <a:cs typeface="Verdana"/>
              </a:rPr>
              <a:t>activity uses Ambrose Bierce’s short story </a:t>
            </a:r>
            <a:r>
              <a:rPr lang="en-GB" sz="2000" i="1" dirty="0">
                <a:latin typeface="Verdana"/>
                <a:cs typeface="Verdana"/>
              </a:rPr>
              <a:t>An Occurrence at Owl Creek </a:t>
            </a:r>
            <a:r>
              <a:rPr lang="en-GB" sz="2000" i="1" dirty="0" smtClean="0">
                <a:latin typeface="Verdana"/>
                <a:cs typeface="Verdana"/>
              </a:rPr>
              <a:t>Bridge</a:t>
            </a:r>
            <a:r>
              <a:rPr lang="en-GB" sz="2000" dirty="0" smtClean="0">
                <a:latin typeface="Verdana"/>
                <a:cs typeface="Verdana"/>
              </a:rPr>
              <a:t> </a:t>
            </a:r>
            <a:r>
              <a:rPr lang="en-GB" sz="2000" dirty="0">
                <a:latin typeface="Verdana"/>
                <a:cs typeface="Verdana"/>
              </a:rPr>
              <a:t>and part of the film version of the story. </a:t>
            </a:r>
            <a:endParaRPr lang="en-GB" sz="2000" dirty="0" smtClean="0">
              <a:latin typeface="Verdana"/>
              <a:cs typeface="Verdana"/>
            </a:endParaRPr>
          </a:p>
          <a:p>
            <a:pPr marL="342900" indent="-342900">
              <a:buFont typeface="Arial"/>
              <a:buChar char="•"/>
            </a:pPr>
            <a:endParaRPr lang="en-GB" sz="2000" dirty="0" smtClean="0">
              <a:latin typeface="Verdana"/>
              <a:cs typeface="Verdana"/>
            </a:endParaRPr>
          </a:p>
          <a:p>
            <a:pPr marL="342900" indent="-342900">
              <a:buFont typeface="Arial"/>
              <a:buChar char="•"/>
            </a:pPr>
            <a:r>
              <a:rPr lang="en-GB" sz="2000" dirty="0" smtClean="0">
                <a:latin typeface="Verdana"/>
                <a:cs typeface="Verdana"/>
              </a:rPr>
              <a:t>The </a:t>
            </a:r>
            <a:r>
              <a:rPr lang="en-GB" sz="2000" dirty="0">
                <a:latin typeface="Verdana"/>
                <a:cs typeface="Verdana"/>
              </a:rPr>
              <a:t>reading of the story is stopped twice: firstly, to enable students to consider the implications of the man’s watch slowing down and other evidence; </a:t>
            </a:r>
            <a:endParaRPr lang="en-GB" sz="2000" dirty="0" smtClean="0">
              <a:latin typeface="Verdana"/>
              <a:cs typeface="Verdana"/>
            </a:endParaRPr>
          </a:p>
          <a:p>
            <a:endParaRPr lang="en-GB" sz="2000" dirty="0" smtClean="0">
              <a:latin typeface="Verdana"/>
              <a:cs typeface="Verdana"/>
            </a:endParaRPr>
          </a:p>
          <a:p>
            <a:pPr marL="342900" indent="-342900">
              <a:buFont typeface="Arial"/>
              <a:buChar char="•"/>
            </a:pPr>
            <a:r>
              <a:rPr lang="en-GB" sz="2000" dirty="0" smtClean="0">
                <a:latin typeface="Verdana"/>
                <a:cs typeface="Verdana"/>
              </a:rPr>
              <a:t>and </a:t>
            </a:r>
            <a:r>
              <a:rPr lang="en-GB" sz="2000" dirty="0">
                <a:latin typeface="Verdana"/>
                <a:cs typeface="Verdana"/>
              </a:rPr>
              <a:t>secondly, to ask students to deduce the ending of the story. </a:t>
            </a:r>
            <a:endParaRPr lang="en-GB" sz="2000" dirty="0" smtClean="0">
              <a:latin typeface="Verdana"/>
              <a:cs typeface="Verdana"/>
            </a:endParaRPr>
          </a:p>
          <a:p>
            <a:pPr marL="342900" indent="-342900">
              <a:buFont typeface="Arial"/>
              <a:buChar char="•"/>
            </a:pPr>
            <a:endParaRPr lang="en-GB" sz="2000" dirty="0">
              <a:latin typeface="Verdana"/>
              <a:cs typeface="Verdana"/>
            </a:endParaRPr>
          </a:p>
          <a:p>
            <a:pPr marL="342900" indent="-342900">
              <a:buFont typeface="Arial"/>
              <a:buChar char="•"/>
            </a:pPr>
            <a:r>
              <a:rPr lang="en-GB" sz="2000" dirty="0" smtClean="0">
                <a:latin typeface="Verdana"/>
                <a:cs typeface="Verdana"/>
              </a:rPr>
              <a:t>This </a:t>
            </a:r>
            <a:r>
              <a:rPr lang="en-GB" sz="2000" dirty="0">
                <a:latin typeface="Verdana"/>
                <a:cs typeface="Verdana"/>
              </a:rPr>
              <a:t>process explores the methods by which Bierce builds complex alternative possibilities in an apparently simple action story, while also foreshadowing the surprise ending.</a:t>
            </a:r>
          </a:p>
        </p:txBody>
      </p:sp>
    </p:spTree>
    <p:extLst>
      <p:ext uri="{BB962C8B-B14F-4D97-AF65-F5344CB8AC3E}">
        <p14:creationId xmlns:p14="http://schemas.microsoft.com/office/powerpoint/2010/main" val="490227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79386" y="4292600"/>
            <a:ext cx="6192837" cy="187324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600" b="1" dirty="0" smtClean="0">
                <a:solidFill>
                  <a:srgbClr val="3D7D6B"/>
                </a:solidFill>
                <a:latin typeface="Verdana"/>
                <a:ea typeface="Verdana"/>
                <a:cs typeface="Verdana"/>
                <a:sym typeface="Verdana"/>
              </a:rPr>
              <a:t>AO4 - Evaluation</a:t>
            </a:r>
            <a:endParaRPr lang="en-US" sz="3600" b="1" i="0" u="none" strike="noStrike" cap="none" baseline="0" dirty="0">
              <a:solidFill>
                <a:srgbClr val="3D7D6B"/>
              </a:solidFill>
              <a:latin typeface="Verdana"/>
              <a:ea typeface="Verdana"/>
              <a:cs typeface="Verdana"/>
              <a:sym typeface="Verdana"/>
            </a:endParaRPr>
          </a:p>
        </p:txBody>
      </p:sp>
      <p:sp>
        <p:nvSpPr>
          <p:cNvPr id="184" name="Shape 184"/>
          <p:cNvSpPr txBox="1"/>
          <p:nvPr/>
        </p:nvSpPr>
        <p:spPr>
          <a:xfrm>
            <a:off x="179386" y="188911"/>
            <a:ext cx="647700" cy="461961"/>
          </a:xfrm>
          <a:prstGeom prst="rect">
            <a:avLst/>
          </a:prstGeom>
          <a:solidFill>
            <a:srgbClr val="F2F2F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Tree>
    <p:extLst>
      <p:ext uri="{BB962C8B-B14F-4D97-AF65-F5344CB8AC3E}">
        <p14:creationId xmlns:p14="http://schemas.microsoft.com/office/powerpoint/2010/main" val="924082744"/>
      </p:ext>
    </p:extLst>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152525" y="900112"/>
            <a:ext cx="7127875"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Session Agenda</a:t>
            </a:r>
          </a:p>
        </p:txBody>
      </p:sp>
      <p:sp>
        <p:nvSpPr>
          <p:cNvPr id="2" name="TextBox 1"/>
          <p:cNvSpPr txBox="1"/>
          <p:nvPr/>
        </p:nvSpPr>
        <p:spPr>
          <a:xfrm>
            <a:off x="467544" y="2060848"/>
            <a:ext cx="7848872" cy="4154983"/>
          </a:xfrm>
          <a:prstGeom prst="rect">
            <a:avLst/>
          </a:prstGeom>
          <a:noFill/>
        </p:spPr>
        <p:txBody>
          <a:bodyPr wrap="square" rtlCol="0">
            <a:spAutoFit/>
          </a:bodyPr>
          <a:lstStyle/>
          <a:p>
            <a:pPr marL="285750" indent="-285750">
              <a:buFont typeface="Arial"/>
              <a:buChar char="•"/>
            </a:pPr>
            <a:r>
              <a:rPr lang="en-US" sz="2400" dirty="0" smtClean="0">
                <a:latin typeface="Verdana"/>
                <a:cs typeface="Verdana"/>
              </a:rPr>
              <a:t>An overview of the specs</a:t>
            </a:r>
          </a:p>
          <a:p>
            <a:pPr marL="285750" indent="-285750">
              <a:buFont typeface="Arial"/>
              <a:buChar char="•"/>
            </a:pPr>
            <a:endParaRPr lang="en-US" sz="2400" dirty="0">
              <a:latin typeface="Verdana"/>
              <a:cs typeface="Verdana"/>
            </a:endParaRPr>
          </a:p>
          <a:p>
            <a:pPr marL="285750" indent="-285750">
              <a:buFont typeface="Arial"/>
              <a:buChar char="•"/>
            </a:pPr>
            <a:r>
              <a:rPr lang="en-US" sz="2400" dirty="0" smtClean="0">
                <a:latin typeface="Verdana"/>
                <a:cs typeface="Verdana"/>
              </a:rPr>
              <a:t>Spoken Language endorsement</a:t>
            </a:r>
          </a:p>
          <a:p>
            <a:pPr marL="285750" indent="-285750">
              <a:buFont typeface="Arial"/>
              <a:buChar char="•"/>
            </a:pPr>
            <a:endParaRPr lang="en-US" sz="2400" dirty="0" smtClean="0">
              <a:latin typeface="Verdana"/>
              <a:cs typeface="Verdana"/>
            </a:endParaRPr>
          </a:p>
          <a:p>
            <a:pPr marL="285750" indent="-285750">
              <a:buFont typeface="Arial"/>
              <a:buChar char="•"/>
            </a:pPr>
            <a:r>
              <a:rPr lang="en-US" sz="2400" dirty="0" smtClean="0">
                <a:latin typeface="Verdana"/>
                <a:cs typeface="Verdana"/>
              </a:rPr>
              <a:t>19</a:t>
            </a:r>
            <a:r>
              <a:rPr lang="en-US" sz="2400" baseline="30000" dirty="0" smtClean="0">
                <a:latin typeface="Verdana"/>
                <a:cs typeface="Verdana"/>
              </a:rPr>
              <a:t>th</a:t>
            </a:r>
            <a:r>
              <a:rPr lang="en-US" sz="2400" dirty="0" smtClean="0">
                <a:latin typeface="Verdana"/>
                <a:cs typeface="Verdana"/>
              </a:rPr>
              <a:t> Century unseen texts</a:t>
            </a:r>
          </a:p>
          <a:p>
            <a:pPr marL="285750" indent="-285750">
              <a:buFont typeface="Arial"/>
              <a:buChar char="•"/>
            </a:pPr>
            <a:endParaRPr lang="en-US" sz="2400" dirty="0">
              <a:latin typeface="Verdana"/>
              <a:cs typeface="Verdana"/>
            </a:endParaRPr>
          </a:p>
          <a:p>
            <a:pPr marL="285750" indent="-285750">
              <a:buFont typeface="Arial"/>
              <a:buChar char="•"/>
            </a:pPr>
            <a:r>
              <a:rPr lang="en-US" sz="2400" dirty="0" smtClean="0">
                <a:latin typeface="Verdana"/>
                <a:cs typeface="Verdana"/>
              </a:rPr>
              <a:t>What is evaluation?</a:t>
            </a:r>
          </a:p>
          <a:p>
            <a:pPr marL="285750" indent="-285750">
              <a:buFont typeface="Arial"/>
              <a:buChar char="•"/>
            </a:pPr>
            <a:endParaRPr lang="en-US" sz="2400" dirty="0">
              <a:latin typeface="Verdana"/>
              <a:cs typeface="Verdana"/>
            </a:endParaRPr>
          </a:p>
          <a:p>
            <a:pPr marL="285750" indent="-285750">
              <a:buFont typeface="Arial"/>
              <a:buChar char="•"/>
            </a:pPr>
            <a:r>
              <a:rPr lang="en-US" sz="2400" dirty="0" smtClean="0">
                <a:latin typeface="Verdana"/>
                <a:cs typeface="Verdana"/>
              </a:rPr>
              <a:t>Planning </a:t>
            </a:r>
          </a:p>
          <a:p>
            <a:pPr marL="285750" indent="-285750">
              <a:buFont typeface="Arial"/>
              <a:buChar char="•"/>
            </a:pPr>
            <a:endParaRPr lang="en-US" sz="2400" dirty="0">
              <a:latin typeface="Verdana"/>
              <a:cs typeface="Verdana"/>
            </a:endParaRPr>
          </a:p>
          <a:p>
            <a:pPr marL="285750" indent="-285750">
              <a:buFont typeface="Arial"/>
              <a:buChar char="•"/>
            </a:pPr>
            <a:r>
              <a:rPr lang="en-US" sz="2400" dirty="0" smtClean="0">
                <a:latin typeface="Verdana"/>
                <a:cs typeface="Verdana"/>
              </a:rPr>
              <a:t>Questions and ideas for next network event</a:t>
            </a:r>
            <a:endParaRPr lang="en-US" sz="2400" dirty="0">
              <a:latin typeface="Verdana"/>
              <a:cs typeface="Verdana"/>
            </a:endParaRP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Shape 242"/>
          <p:cNvSpPr txBox="1">
            <a:spLocks noGrp="1"/>
          </p:cNvSpPr>
          <p:nvPr>
            <p:ph type="title"/>
          </p:nvPr>
        </p:nvSpPr>
        <p:spPr>
          <a:xfrm>
            <a:off x="971550" y="476250"/>
            <a:ext cx="7740649"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dirty="0">
                <a:solidFill>
                  <a:srgbClr val="3D7D6B"/>
                </a:solidFill>
                <a:latin typeface="Verdana"/>
                <a:ea typeface="Verdana"/>
                <a:cs typeface="Verdana"/>
                <a:sym typeface="Verdana"/>
              </a:rPr>
              <a:t>What is evaluation?</a:t>
            </a:r>
          </a:p>
        </p:txBody>
      </p:sp>
      <p:sp>
        <p:nvSpPr>
          <p:cNvPr id="243" name="Shape 243"/>
          <p:cNvSpPr txBox="1">
            <a:spLocks noGrp="1"/>
          </p:cNvSpPr>
          <p:nvPr>
            <p:ph type="body" idx="1"/>
          </p:nvPr>
        </p:nvSpPr>
        <p:spPr>
          <a:xfrm>
            <a:off x="827087" y="1196975"/>
            <a:ext cx="7848599" cy="4968875"/>
          </a:xfrm>
          <a:prstGeom prst="rect">
            <a:avLst/>
          </a:prstGeom>
          <a:noFill/>
          <a:ln>
            <a:noFill/>
          </a:ln>
        </p:spPr>
        <p:txBody>
          <a:bodyPr lIns="91425" tIns="45700" rIns="91425" bIns="45700" anchor="t" anchorCtr="0">
            <a:noAutofit/>
          </a:bodyPr>
          <a:lstStyle/>
          <a:p>
            <a:pPr marL="457200" marR="0" lvl="0" indent="-457200" algn="l" rtl="0">
              <a:lnSpc>
                <a:spcPct val="100000"/>
              </a:lnSpc>
              <a:spcBef>
                <a:spcPts val="0"/>
              </a:spcBef>
              <a:spcAft>
                <a:spcPts val="0"/>
              </a:spcAft>
              <a:buClr>
                <a:schemeClr val="dk1"/>
              </a:buClr>
              <a:buSzPct val="25000"/>
              <a:buFont typeface="Verdana"/>
              <a:buNone/>
            </a:pPr>
            <a:r>
              <a:rPr lang="en-US" sz="2400" b="0" i="0" u="none" strike="noStrike" cap="none" baseline="0">
                <a:solidFill>
                  <a:schemeClr val="dk1"/>
                </a:solidFill>
                <a:latin typeface="Verdana"/>
                <a:ea typeface="Verdana"/>
                <a:cs typeface="Verdana"/>
                <a:sym typeface="Verdana"/>
              </a:rPr>
              <a:t>	</a:t>
            </a:r>
            <a:r>
              <a:rPr lang="en-US" sz="2800" b="0" i="0" u="none" strike="noStrike" cap="none" baseline="0">
                <a:solidFill>
                  <a:schemeClr val="dk1"/>
                </a:solidFill>
                <a:latin typeface="Verdana"/>
                <a:ea typeface="Verdana"/>
                <a:cs typeface="Verdana"/>
                <a:sym typeface="Verdana"/>
              </a:rPr>
              <a:t>Questions on both papers will ask students to </a:t>
            </a:r>
            <a:r>
              <a:rPr lang="en-US" sz="2800" b="1" i="0" u="none" strike="noStrike" cap="none" baseline="0">
                <a:solidFill>
                  <a:schemeClr val="dk1"/>
                </a:solidFill>
                <a:latin typeface="Verdana"/>
                <a:ea typeface="Verdana"/>
                <a:cs typeface="Verdana"/>
                <a:sym typeface="Verdana"/>
              </a:rPr>
              <a:t>evaluate</a:t>
            </a:r>
            <a:r>
              <a:rPr lang="en-US" sz="2800" b="0" i="0" u="none" strike="noStrike" cap="none" baseline="0">
                <a:solidFill>
                  <a:schemeClr val="dk1"/>
                </a:solidFill>
                <a:latin typeface="Verdana"/>
                <a:ea typeface="Verdana"/>
                <a:cs typeface="Verdana"/>
                <a:sym typeface="Verdana"/>
              </a:rPr>
              <a:t> how well the writer achieves something (e.g. creating tension)</a:t>
            </a:r>
          </a:p>
          <a:p>
            <a:pPr marL="457200" marR="0" lvl="0" indent="-457200" algn="l" rtl="0">
              <a:lnSpc>
                <a:spcPct val="100000"/>
              </a:lnSpc>
              <a:spcBef>
                <a:spcPts val="1200"/>
              </a:spcBef>
              <a:spcAft>
                <a:spcPts val="0"/>
              </a:spcAft>
              <a:buClr>
                <a:schemeClr val="dk1"/>
              </a:buClr>
              <a:buSzPct val="25000"/>
              <a:buFont typeface="Verdana"/>
              <a:buNone/>
            </a:pPr>
            <a:r>
              <a:rPr lang="en-US" sz="2400" b="0" i="0" u="none" strike="noStrike" cap="none" baseline="0">
                <a:solidFill>
                  <a:schemeClr val="dk1"/>
                </a:solidFill>
                <a:latin typeface="Verdana"/>
                <a:ea typeface="Verdana"/>
                <a:cs typeface="Verdana"/>
                <a:sym typeface="Verdana"/>
              </a:rPr>
              <a:t>	In exemplar responses the greatest issue was students producing an AO2 answer:</a:t>
            </a:r>
          </a:p>
          <a:p>
            <a:pPr marL="457200" marR="0" lvl="0" indent="-457200" algn="l" rtl="0">
              <a:lnSpc>
                <a:spcPct val="100000"/>
              </a:lnSpc>
              <a:spcBef>
                <a:spcPts val="1200"/>
              </a:spcBef>
              <a:spcAft>
                <a:spcPts val="0"/>
              </a:spcAft>
              <a:buClr>
                <a:schemeClr val="dk1"/>
              </a:buClr>
              <a:buFont typeface="Arial"/>
              <a:buNone/>
            </a:pPr>
            <a:endParaRPr sz="2400" b="0" i="0" u="none" strike="noStrike" cap="none" baseline="0">
              <a:solidFill>
                <a:schemeClr val="dk1"/>
              </a:solidFill>
              <a:latin typeface="Verdana"/>
              <a:ea typeface="Verdana"/>
              <a:cs typeface="Verdana"/>
              <a:sym typeface="Verdana"/>
            </a:endParaRPr>
          </a:p>
          <a:p>
            <a:pPr marL="457200" marR="0" lvl="0" indent="-457200" algn="l" rtl="0">
              <a:lnSpc>
                <a:spcPct val="100000"/>
              </a:lnSpc>
              <a:spcBef>
                <a:spcPts val="1200"/>
              </a:spcBef>
              <a:spcAft>
                <a:spcPts val="0"/>
              </a:spcAft>
              <a:buClr>
                <a:srgbClr val="7F7F7F"/>
              </a:buClr>
              <a:buSzPct val="100000"/>
              <a:buFont typeface="Verdana"/>
              <a:buAutoNum type="arabicPeriod"/>
            </a:pPr>
            <a:r>
              <a:rPr lang="en-US" sz="2400" b="0" i="0" u="none" strike="noStrike" cap="none" baseline="0">
                <a:solidFill>
                  <a:schemeClr val="dk1"/>
                </a:solidFill>
                <a:latin typeface="Verdana"/>
                <a:ea typeface="Verdana"/>
                <a:cs typeface="Verdana"/>
                <a:sym typeface="Verdana"/>
              </a:rPr>
              <a:t>focus on ‘how well’, not ‘how’</a:t>
            </a:r>
          </a:p>
          <a:p>
            <a:pPr marL="457200" marR="0" lvl="0" indent="-457200" algn="l" rtl="0">
              <a:lnSpc>
                <a:spcPct val="100000"/>
              </a:lnSpc>
              <a:spcBef>
                <a:spcPts val="1200"/>
              </a:spcBef>
              <a:spcAft>
                <a:spcPts val="0"/>
              </a:spcAft>
              <a:buClr>
                <a:srgbClr val="7F7F7F"/>
              </a:buClr>
              <a:buSzPct val="100000"/>
              <a:buFont typeface="Verdana"/>
              <a:buAutoNum type="arabicPeriod"/>
            </a:pPr>
            <a:r>
              <a:rPr lang="en-US" sz="2400" b="0" i="0" u="none" strike="noStrike" cap="none" baseline="0">
                <a:solidFill>
                  <a:schemeClr val="dk1"/>
                </a:solidFill>
                <a:latin typeface="Verdana"/>
                <a:ea typeface="Verdana"/>
                <a:cs typeface="Verdana"/>
                <a:sym typeface="Verdana"/>
              </a:rPr>
              <a:t>use evaluative language – opinion, judgement</a:t>
            </a:r>
          </a:p>
          <a:p>
            <a:pPr marL="457200" marR="0" lvl="0" indent="-457200" algn="l" rtl="0">
              <a:lnSpc>
                <a:spcPct val="100000"/>
              </a:lnSpc>
              <a:spcBef>
                <a:spcPts val="1200"/>
              </a:spcBef>
              <a:spcAft>
                <a:spcPts val="600"/>
              </a:spcAft>
              <a:buClr>
                <a:srgbClr val="7F7F7F"/>
              </a:buClr>
              <a:buSzPct val="100000"/>
              <a:buFont typeface="Verdana"/>
              <a:buAutoNum type="arabicPeriod"/>
            </a:pPr>
            <a:r>
              <a:rPr lang="en-US" sz="2400" b="0" i="0" u="none" strike="noStrike" cap="none" baseline="0">
                <a:solidFill>
                  <a:schemeClr val="dk1"/>
                </a:solidFill>
                <a:latin typeface="Verdana"/>
                <a:ea typeface="Verdana"/>
                <a:cs typeface="Verdana"/>
                <a:sym typeface="Verdana"/>
              </a:rPr>
              <a:t>focus on ideas, events, themes and settings.</a:t>
            </a:r>
          </a:p>
          <a:p>
            <a:pPr marL="0" marR="0" lvl="0" indent="0" algn="l" rtl="0">
              <a:spcBef>
                <a:spcPts val="0"/>
              </a:spcBef>
              <a:buNone/>
            </a:pPr>
            <a:endParaRPr sz="2400" b="0" i="0" u="none" strike="noStrike" cap="none" baseline="0">
              <a:solidFill>
                <a:schemeClr val="dk1"/>
              </a:solidFill>
              <a:latin typeface="Verdana"/>
              <a:ea typeface="Verdana"/>
              <a:cs typeface="Verdana"/>
              <a:sym typeface="Verdana"/>
            </a:endParaRPr>
          </a:p>
        </p:txBody>
      </p:sp>
    </p:spTree>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49"/>
          <p:cNvSpPr txBox="1">
            <a:spLocks/>
          </p:cNvSpPr>
          <p:nvPr/>
        </p:nvSpPr>
        <p:spPr>
          <a:xfrm>
            <a:off x="899592" y="332656"/>
            <a:ext cx="7127875" cy="647700"/>
          </a:xfrm>
          <a:prstGeom prst="rect">
            <a:avLst/>
          </a:prstGeom>
          <a:noFill/>
          <a:ln>
            <a:noFill/>
          </a:ln>
        </p:spPr>
        <p:txBody>
          <a:bodyPr lIns="0" tIns="0" rIns="0" bIns="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pPr>
              <a:buClr>
                <a:srgbClr val="3D7D6B"/>
              </a:buClr>
              <a:buSzPct val="25000"/>
            </a:pPr>
            <a:r>
              <a:rPr lang="en-US" sz="3200" b="1" dirty="0" smtClean="0">
                <a:solidFill>
                  <a:srgbClr val="3D7D6B"/>
                </a:solidFill>
                <a:latin typeface="Verdana"/>
                <a:ea typeface="Verdana"/>
                <a:cs typeface="Verdana"/>
                <a:sym typeface="Verdana"/>
              </a:rPr>
              <a:t>Levels for Evaluation</a:t>
            </a:r>
            <a:br>
              <a:rPr lang="en-US" sz="3200" b="1" dirty="0" smtClean="0">
                <a:solidFill>
                  <a:srgbClr val="3D7D6B"/>
                </a:solidFill>
                <a:latin typeface="Verdana"/>
                <a:ea typeface="Verdana"/>
                <a:cs typeface="Verdana"/>
                <a:sym typeface="Verdana"/>
              </a:rPr>
            </a:br>
            <a:r>
              <a:rPr lang="en-US" sz="3200" b="1" dirty="0" smtClean="0">
                <a:solidFill>
                  <a:srgbClr val="3D7D6B"/>
                </a:solidFill>
                <a:latin typeface="Verdana"/>
                <a:ea typeface="Verdana"/>
                <a:cs typeface="Verdana"/>
                <a:sym typeface="Verdana"/>
              </a:rPr>
              <a:t/>
            </a:r>
            <a:br>
              <a:rPr lang="en-US" sz="3200" b="1" dirty="0" smtClean="0">
                <a:solidFill>
                  <a:srgbClr val="3D7D6B"/>
                </a:solidFill>
                <a:latin typeface="Verdana"/>
                <a:ea typeface="Verdana"/>
                <a:cs typeface="Verdana"/>
                <a:sym typeface="Verdana"/>
              </a:rPr>
            </a:br>
            <a:endParaRPr lang="en-US" sz="3200" b="1" dirty="0">
              <a:solidFill>
                <a:srgbClr val="3D7D6B"/>
              </a:solidFill>
              <a:latin typeface="Verdana"/>
              <a:ea typeface="Verdana"/>
              <a:cs typeface="Verdana"/>
              <a:sym typeface="Verdana"/>
            </a:endParaRPr>
          </a:p>
        </p:txBody>
      </p:sp>
      <p:pic>
        <p:nvPicPr>
          <p:cNvPr id="4" name="Picture 3"/>
          <p:cNvPicPr>
            <a:picLocks noChangeAspect="1"/>
          </p:cNvPicPr>
          <p:nvPr/>
        </p:nvPicPr>
        <p:blipFill>
          <a:blip r:embed="rId3"/>
          <a:stretch>
            <a:fillRect/>
          </a:stretch>
        </p:blipFill>
        <p:spPr>
          <a:xfrm>
            <a:off x="0" y="1052736"/>
            <a:ext cx="9144000" cy="5585319"/>
          </a:xfrm>
          <a:prstGeom prst="rect">
            <a:avLst/>
          </a:prstGeom>
        </p:spPr>
      </p:pic>
    </p:spTree>
    <p:extLst>
      <p:ext uri="{BB962C8B-B14F-4D97-AF65-F5344CB8AC3E}">
        <p14:creationId xmlns:p14="http://schemas.microsoft.com/office/powerpoint/2010/main" val="6810405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79387" y="4292601"/>
            <a:ext cx="3384502" cy="79258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600" b="1" dirty="0" smtClean="0">
                <a:solidFill>
                  <a:srgbClr val="3D7D6B"/>
                </a:solidFill>
                <a:latin typeface="Verdana"/>
                <a:ea typeface="Verdana"/>
                <a:cs typeface="Verdana"/>
                <a:sym typeface="Verdana"/>
              </a:rPr>
              <a:t>Planning</a:t>
            </a:r>
            <a:endParaRPr lang="en-US" sz="3600" b="1" i="0" u="none" strike="noStrike" cap="none" baseline="0" dirty="0">
              <a:solidFill>
                <a:srgbClr val="3D7D6B"/>
              </a:solidFill>
              <a:latin typeface="Verdana"/>
              <a:ea typeface="Verdana"/>
              <a:cs typeface="Verdana"/>
              <a:sym typeface="Verdana"/>
            </a:endParaRPr>
          </a:p>
        </p:txBody>
      </p:sp>
      <p:sp>
        <p:nvSpPr>
          <p:cNvPr id="184" name="Shape 184"/>
          <p:cNvSpPr txBox="1"/>
          <p:nvPr/>
        </p:nvSpPr>
        <p:spPr>
          <a:xfrm>
            <a:off x="179386" y="188911"/>
            <a:ext cx="647700" cy="461961"/>
          </a:xfrm>
          <a:prstGeom prst="rect">
            <a:avLst/>
          </a:prstGeom>
          <a:solidFill>
            <a:srgbClr val="F2F2F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Tree>
    <p:extLst>
      <p:ext uri="{BB962C8B-B14F-4D97-AF65-F5344CB8AC3E}">
        <p14:creationId xmlns:p14="http://schemas.microsoft.com/office/powerpoint/2010/main" val="1429813359"/>
      </p:ext>
    </p:extLst>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Shape 482"/>
          <p:cNvSpPr txBox="1">
            <a:spLocks noGrp="1"/>
          </p:cNvSpPr>
          <p:nvPr>
            <p:ph type="title"/>
          </p:nvPr>
        </p:nvSpPr>
        <p:spPr>
          <a:xfrm>
            <a:off x="1152525" y="900112"/>
            <a:ext cx="7127875"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dirty="0" smtClean="0">
                <a:solidFill>
                  <a:srgbClr val="3D7D6B"/>
                </a:solidFill>
                <a:latin typeface="Verdana"/>
                <a:ea typeface="Verdana"/>
                <a:cs typeface="Verdana"/>
                <a:sym typeface="Verdana"/>
              </a:rPr>
              <a:t>Planning</a:t>
            </a:r>
            <a:endParaRPr lang="en-US" sz="3200" b="1" i="0" u="none" strike="noStrike" cap="none" baseline="0" dirty="0">
              <a:solidFill>
                <a:srgbClr val="3D7D6B"/>
              </a:solidFill>
              <a:latin typeface="Verdana"/>
              <a:ea typeface="Verdana"/>
              <a:cs typeface="Verdana"/>
              <a:sym typeface="Verdana"/>
            </a:endParaRPr>
          </a:p>
        </p:txBody>
      </p:sp>
      <p:sp>
        <p:nvSpPr>
          <p:cNvPr id="483" name="Shape 483"/>
          <p:cNvSpPr txBox="1">
            <a:spLocks noGrp="1"/>
          </p:cNvSpPr>
          <p:nvPr>
            <p:ph type="body" idx="1"/>
          </p:nvPr>
        </p:nvSpPr>
        <p:spPr>
          <a:xfrm>
            <a:off x="611560" y="1556792"/>
            <a:ext cx="7772400" cy="4322762"/>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Verdana"/>
              <a:buNone/>
            </a:pPr>
            <a:endParaRPr lang="en-US" sz="2000" b="0" i="0" u="none" strike="noStrike" cap="none" baseline="0" dirty="0">
              <a:solidFill>
                <a:schemeClr val="dk1"/>
              </a:solidFill>
              <a:latin typeface="Verdana"/>
              <a:ea typeface="Verdana"/>
              <a:cs typeface="Verdana"/>
              <a:sym typeface="Verdana"/>
            </a:endParaRPr>
          </a:p>
          <a:p>
            <a:pPr lvl="0">
              <a:spcBef>
                <a:spcPts val="1200"/>
              </a:spcBef>
              <a:buClr>
                <a:srgbClr val="7F7F7F"/>
              </a:buClr>
              <a:buSzPct val="100000"/>
              <a:buFont typeface="Verdana"/>
              <a:buChar char="•"/>
            </a:pPr>
            <a:r>
              <a:rPr lang="en-US" sz="2400" b="0" i="0" u="none" strike="noStrike" cap="none" baseline="0" dirty="0">
                <a:solidFill>
                  <a:schemeClr val="dk1"/>
                </a:solidFill>
                <a:latin typeface="Verdana"/>
                <a:ea typeface="Verdana"/>
                <a:cs typeface="Verdana"/>
                <a:sym typeface="Verdana"/>
              </a:rPr>
              <a:t> </a:t>
            </a:r>
            <a:r>
              <a:rPr lang="en-US" sz="2400" dirty="0">
                <a:latin typeface="Verdana"/>
                <a:cs typeface="Verdana"/>
              </a:rPr>
              <a:t>Is enough time devoted, </a:t>
            </a:r>
            <a:r>
              <a:rPr lang="en-US" sz="2400" i="1" dirty="0">
                <a:latin typeface="Verdana"/>
                <a:cs typeface="Verdana"/>
              </a:rPr>
              <a:t>explicitly </a:t>
            </a:r>
            <a:r>
              <a:rPr lang="en-US" sz="2400" dirty="0">
                <a:latin typeface="Verdana"/>
                <a:cs typeface="Verdana"/>
              </a:rPr>
              <a:t> and </a:t>
            </a:r>
            <a:r>
              <a:rPr lang="en-US" sz="2400" i="1" dirty="0">
                <a:latin typeface="Verdana"/>
                <a:cs typeface="Verdana"/>
              </a:rPr>
              <a:t>systematically, </a:t>
            </a:r>
            <a:r>
              <a:rPr lang="en-US" sz="2400" dirty="0">
                <a:latin typeface="Verdana"/>
                <a:cs typeface="Verdana"/>
              </a:rPr>
              <a:t> to the teaching of writing?</a:t>
            </a:r>
            <a:br>
              <a:rPr lang="en-US" sz="2400" dirty="0">
                <a:latin typeface="Verdana"/>
                <a:cs typeface="Verdana"/>
              </a:rPr>
            </a:br>
            <a:endParaRPr lang="en-US" sz="2400" dirty="0" smtClean="0">
              <a:latin typeface="Verdana"/>
              <a:cs typeface="Verdana"/>
            </a:endParaRPr>
          </a:p>
          <a:p>
            <a:pPr lvl="0">
              <a:spcBef>
                <a:spcPts val="1200"/>
              </a:spcBef>
              <a:buClr>
                <a:srgbClr val="7F7F7F"/>
              </a:buClr>
              <a:buSzPct val="100000"/>
              <a:buFont typeface="Verdana"/>
              <a:buChar char="•"/>
            </a:pPr>
            <a:r>
              <a:rPr lang="en-US" sz="2400" b="0" i="0" u="none" strike="noStrike" cap="none" baseline="0" dirty="0">
                <a:solidFill>
                  <a:schemeClr val="dk1"/>
                </a:solidFill>
                <a:latin typeface="Verdana"/>
                <a:ea typeface="Verdana"/>
                <a:cs typeface="Verdana"/>
                <a:sym typeface="Verdana"/>
              </a:rPr>
              <a:t> </a:t>
            </a:r>
            <a:r>
              <a:rPr lang="en-US" sz="2400" dirty="0"/>
              <a:t>Are all your plans tied down to </a:t>
            </a:r>
            <a:r>
              <a:rPr lang="en-US" sz="2400" i="1" dirty="0"/>
              <a:t>block units, </a:t>
            </a:r>
            <a:r>
              <a:rPr lang="en-US" sz="2400" dirty="0" smtClean="0"/>
              <a:t>or </a:t>
            </a:r>
            <a:r>
              <a:rPr lang="en-US" sz="2400" dirty="0"/>
              <a:t>have you </a:t>
            </a:r>
            <a:r>
              <a:rPr lang="en-US" sz="2400" dirty="0" smtClean="0"/>
              <a:t>begun </a:t>
            </a:r>
            <a:r>
              <a:rPr lang="en-US" sz="2400" dirty="0"/>
              <a:t>to introduce </a:t>
            </a:r>
            <a:r>
              <a:rPr lang="en-US" sz="2400" i="1" dirty="0"/>
              <a:t>continuous units</a:t>
            </a:r>
            <a:r>
              <a:rPr lang="en-US" sz="2400" i="1" dirty="0" smtClean="0"/>
              <a:t>?</a:t>
            </a:r>
            <a:endParaRPr lang="en-US" sz="2400" dirty="0" smtClean="0"/>
          </a:p>
          <a:p>
            <a:pPr lvl="0">
              <a:spcBef>
                <a:spcPts val="1200"/>
              </a:spcBef>
              <a:buClr>
                <a:srgbClr val="7F7F7F"/>
              </a:buClr>
              <a:buSzPct val="100000"/>
              <a:buFont typeface="Verdana"/>
              <a:buChar char="•"/>
            </a:pPr>
            <a:endParaRPr lang="en-US" sz="2400" b="0" i="0" u="none" strike="noStrike" cap="none" baseline="0" dirty="0">
              <a:solidFill>
                <a:schemeClr val="dk1"/>
              </a:solidFill>
              <a:latin typeface="Verdana"/>
              <a:ea typeface="Verdana"/>
              <a:cs typeface="Verdana"/>
              <a:sym typeface="Verdana"/>
            </a:endParaRPr>
          </a:p>
          <a:p>
            <a:pPr lvl="0">
              <a:spcBef>
                <a:spcPts val="1200"/>
              </a:spcBef>
              <a:buClr>
                <a:srgbClr val="7F7F7F"/>
              </a:buClr>
              <a:buSzPct val="100000"/>
              <a:buFont typeface="Verdana"/>
              <a:buChar char="•"/>
            </a:pPr>
            <a:r>
              <a:rPr lang="en-US" sz="2400" dirty="0" smtClean="0">
                <a:solidFill>
                  <a:schemeClr val="dk1"/>
                </a:solidFill>
                <a:latin typeface="Verdana"/>
                <a:ea typeface="Verdana"/>
                <a:cs typeface="Verdana"/>
                <a:sym typeface="Verdana"/>
              </a:rPr>
              <a:t>How are you going to incorporate Spoken Language?</a:t>
            </a:r>
            <a:endParaRPr lang="en-US" sz="2400" b="0" i="0" u="none" strike="noStrike" cap="none" baseline="0" dirty="0">
              <a:solidFill>
                <a:schemeClr val="dk1"/>
              </a:solidFill>
              <a:latin typeface="Verdana"/>
              <a:ea typeface="Verdana"/>
              <a:cs typeface="Verdana"/>
              <a:sym typeface="Verdana"/>
            </a:endParaRP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Shape 482"/>
          <p:cNvSpPr txBox="1">
            <a:spLocks noGrp="1"/>
          </p:cNvSpPr>
          <p:nvPr>
            <p:ph type="title"/>
          </p:nvPr>
        </p:nvSpPr>
        <p:spPr>
          <a:xfrm>
            <a:off x="1152525" y="900112"/>
            <a:ext cx="7127875"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Contact information</a:t>
            </a:r>
          </a:p>
        </p:txBody>
      </p:sp>
      <p:sp>
        <p:nvSpPr>
          <p:cNvPr id="483" name="Shape 483"/>
          <p:cNvSpPr txBox="1">
            <a:spLocks noGrp="1"/>
          </p:cNvSpPr>
          <p:nvPr>
            <p:ph type="body" idx="1"/>
          </p:nvPr>
        </p:nvSpPr>
        <p:spPr>
          <a:xfrm>
            <a:off x="720725" y="1800225"/>
            <a:ext cx="7772400" cy="4322762"/>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Verdana"/>
              <a:buNone/>
            </a:pPr>
            <a:r>
              <a:rPr lang="en-US" sz="2000" b="0" i="0" u="none" strike="noStrike" cap="none" baseline="0">
                <a:solidFill>
                  <a:schemeClr val="dk1"/>
                </a:solidFill>
                <a:latin typeface="Verdana"/>
                <a:ea typeface="Verdana"/>
                <a:cs typeface="Verdana"/>
                <a:sym typeface="Verdana"/>
              </a:rPr>
              <a:t>English Subject Advisor, Clare Haviland:</a:t>
            </a:r>
          </a:p>
          <a:p>
            <a:pPr marL="0" marR="0" lvl="0" indent="0" algn="l" rtl="0">
              <a:lnSpc>
                <a:spcPct val="100000"/>
              </a:lnSpc>
              <a:spcBef>
                <a:spcPts val="1200"/>
              </a:spcBef>
              <a:spcAft>
                <a:spcPts val="0"/>
              </a:spcAft>
              <a:buClr>
                <a:srgbClr val="7F7F7F"/>
              </a:buClr>
              <a:buSzPct val="100000"/>
              <a:buFont typeface="Verdana"/>
              <a:buChar char="•"/>
            </a:pPr>
            <a:r>
              <a:rPr lang="en-US" sz="2000" b="0" i="0" u="none" strike="noStrike" cap="none" baseline="0">
                <a:solidFill>
                  <a:schemeClr val="dk1"/>
                </a:solidFill>
                <a:latin typeface="Verdana"/>
                <a:ea typeface="Verdana"/>
                <a:cs typeface="Verdana"/>
                <a:sym typeface="Verdana"/>
              </a:rPr>
              <a:t> </a:t>
            </a:r>
            <a:r>
              <a:rPr lang="en-US" sz="2000" b="0" i="0" u="sng" strike="noStrike" cap="none" baseline="0">
                <a:solidFill>
                  <a:schemeClr val="hlink"/>
                </a:solidFill>
                <a:latin typeface="Arial"/>
                <a:ea typeface="Arial"/>
                <a:cs typeface="Arial"/>
                <a:sym typeface="Arial"/>
                <a:hlinkClick r:id="rId3"/>
              </a:rPr>
              <a:t>teachingenglish@pearson.com</a:t>
            </a:r>
            <a:r>
              <a:rPr lang="en-US" sz="2000" b="0" i="0" u="none" strike="noStrike" cap="none" baseline="0">
                <a:solidFill>
                  <a:schemeClr val="dk1"/>
                </a:solidFill>
                <a:latin typeface="Verdana"/>
                <a:ea typeface="Verdana"/>
                <a:cs typeface="Verdana"/>
                <a:sym typeface="Verdana"/>
              </a:rPr>
              <a:t>  </a:t>
            </a:r>
          </a:p>
          <a:p>
            <a:pPr marL="0" marR="0" lvl="0" indent="0" algn="l" rtl="0">
              <a:lnSpc>
                <a:spcPct val="100000"/>
              </a:lnSpc>
              <a:spcBef>
                <a:spcPts val="1200"/>
              </a:spcBef>
              <a:spcAft>
                <a:spcPts val="0"/>
              </a:spcAft>
              <a:buClr>
                <a:srgbClr val="7F7F7F"/>
              </a:buClr>
              <a:buSzPct val="100000"/>
              <a:buFont typeface="Verdana"/>
              <a:buChar char="•"/>
            </a:pPr>
            <a:r>
              <a:rPr lang="en-US" sz="2000" b="0" i="0" u="none" strike="noStrike" cap="none" baseline="0">
                <a:solidFill>
                  <a:schemeClr val="dk1"/>
                </a:solidFill>
                <a:latin typeface="Verdana"/>
                <a:ea typeface="Verdana"/>
                <a:cs typeface="Verdana"/>
                <a:sym typeface="Verdana"/>
              </a:rPr>
              <a:t> Tele: 0844 372 2188 </a:t>
            </a:r>
          </a:p>
          <a:p>
            <a:pPr marL="0" marR="0" lvl="0" indent="0" algn="l" rtl="0">
              <a:lnSpc>
                <a:spcPct val="100000"/>
              </a:lnSpc>
              <a:spcBef>
                <a:spcPts val="1600"/>
              </a:spcBef>
              <a:spcAft>
                <a:spcPts val="0"/>
              </a:spcAft>
              <a:buClr>
                <a:srgbClr val="3D7D6B"/>
              </a:buClr>
              <a:buSzPct val="100000"/>
              <a:buFont typeface="Arial"/>
              <a:buChar char="•"/>
            </a:pPr>
            <a:r>
              <a:rPr lang="en-US" sz="2000" b="0" i="0" u="sng" strike="noStrike" cap="none" baseline="0">
                <a:solidFill>
                  <a:schemeClr val="hlink"/>
                </a:solidFill>
                <a:latin typeface="Arial"/>
                <a:ea typeface="Arial"/>
                <a:cs typeface="Arial"/>
                <a:sym typeface="Arial"/>
                <a:hlinkClick r:id="rId4"/>
              </a:rPr>
              <a:t>http://www.edexcel.com/Subjects/English/Pages/Default.aspx</a:t>
            </a:r>
          </a:p>
          <a:p>
            <a:pPr marL="0" marR="0" lvl="0" indent="0" algn="l" rtl="0">
              <a:lnSpc>
                <a:spcPct val="100000"/>
              </a:lnSpc>
              <a:spcBef>
                <a:spcPts val="1600"/>
              </a:spcBef>
              <a:spcAft>
                <a:spcPts val="0"/>
              </a:spcAft>
              <a:buClr>
                <a:srgbClr val="3D7D6B"/>
              </a:buClr>
              <a:buSzPct val="100000"/>
              <a:buFont typeface="Verdana"/>
              <a:buChar char="•"/>
            </a:pPr>
            <a:r>
              <a:rPr lang="en-US" sz="2000" b="1" i="0" u="none" strike="noStrike" cap="none" baseline="0">
                <a:solidFill>
                  <a:schemeClr val="dk1"/>
                </a:solidFill>
                <a:latin typeface="Verdana"/>
                <a:ea typeface="Verdana"/>
                <a:cs typeface="Verdana"/>
                <a:sym typeface="Verdana"/>
              </a:rPr>
              <a:t>English forum </a:t>
            </a:r>
            <a:r>
              <a:rPr lang="en-US" sz="2000" b="0" i="0" u="none" strike="noStrike" cap="none" baseline="0">
                <a:solidFill>
                  <a:schemeClr val="dk1"/>
                </a:solidFill>
                <a:latin typeface="Verdana"/>
                <a:ea typeface="Verdana"/>
                <a:cs typeface="Verdana"/>
                <a:sym typeface="Verdana"/>
              </a:rPr>
              <a:t>look at and participate in: </a:t>
            </a:r>
            <a:r>
              <a:rPr lang="en-US" sz="2000" b="0" i="0" u="sng" strike="noStrike" cap="none" baseline="0">
                <a:solidFill>
                  <a:schemeClr val="hlink"/>
                </a:solidFill>
                <a:latin typeface="Arial"/>
                <a:ea typeface="Arial"/>
                <a:cs typeface="Arial"/>
                <a:sym typeface="Arial"/>
                <a:hlinkClick r:id="rId5"/>
              </a:rPr>
              <a:t>www.community.edexcel.com/english/default.aspx</a:t>
            </a:r>
          </a:p>
          <a:p>
            <a:pPr marL="0" marR="0" lvl="0" indent="0" algn="l" rtl="0">
              <a:lnSpc>
                <a:spcPct val="100000"/>
              </a:lnSpc>
              <a:spcBef>
                <a:spcPts val="1600"/>
              </a:spcBef>
              <a:spcAft>
                <a:spcPts val="0"/>
              </a:spcAft>
              <a:buClr>
                <a:srgbClr val="3D7D6B"/>
              </a:buClr>
              <a:buSzPct val="100000"/>
              <a:buFont typeface="Verdana"/>
              <a:buChar char="•"/>
            </a:pPr>
            <a:r>
              <a:rPr lang="en-US" sz="2000" b="1" i="0" u="none" strike="noStrike" cap="none" baseline="0">
                <a:solidFill>
                  <a:schemeClr val="dk1"/>
                </a:solidFill>
                <a:latin typeface="Verdana"/>
                <a:ea typeface="Verdana"/>
                <a:cs typeface="Verdana"/>
                <a:sym typeface="Verdana"/>
              </a:rPr>
              <a:t>Twitter: </a:t>
            </a:r>
            <a:r>
              <a:rPr lang="en-US" sz="2000" b="0" i="0" u="sng" strike="noStrike" cap="none" baseline="0">
                <a:solidFill>
                  <a:schemeClr val="hlink"/>
                </a:solidFill>
                <a:latin typeface="Arial"/>
                <a:ea typeface="Arial"/>
                <a:cs typeface="Arial"/>
                <a:sym typeface="Arial"/>
                <a:hlinkClick r:id="rId6"/>
              </a:rPr>
              <a:t>www.twitter.com/EnglishSubAdv</a:t>
            </a:r>
          </a:p>
          <a:p>
            <a:pPr marL="0" marR="0" lvl="0" indent="0" algn="l" rtl="0">
              <a:lnSpc>
                <a:spcPct val="100000"/>
              </a:lnSpc>
              <a:spcBef>
                <a:spcPts val="1200"/>
              </a:spcBef>
              <a:spcAft>
                <a:spcPts val="600"/>
              </a:spcAft>
              <a:buClr>
                <a:srgbClr val="7F7F7F"/>
              </a:buClr>
              <a:buSzPct val="100000"/>
              <a:buFont typeface="Verdana"/>
              <a:buChar char="•"/>
            </a:pPr>
            <a:r>
              <a:rPr lang="en-US" sz="2000" b="1" i="0" u="none" strike="noStrike" cap="none" baseline="0">
                <a:solidFill>
                  <a:srgbClr val="8D1D12"/>
                </a:solidFill>
                <a:latin typeface="Verdana"/>
                <a:ea typeface="Verdana"/>
                <a:cs typeface="Verdana"/>
                <a:sym typeface="Verdana"/>
              </a:rPr>
              <a:t> </a:t>
            </a:r>
            <a:r>
              <a:rPr lang="en-US" sz="2000" b="1" i="0" u="none" strike="noStrike" cap="none" baseline="0">
                <a:solidFill>
                  <a:srgbClr val="3D7D6B"/>
                </a:solidFill>
                <a:latin typeface="Verdana"/>
                <a:ea typeface="Verdana"/>
                <a:cs typeface="Verdana"/>
                <a:sym typeface="Verdana"/>
              </a:rPr>
              <a:t>www.edexcel.com/learningforabetterfuture</a:t>
            </a:r>
          </a:p>
          <a:p>
            <a:pPr marL="0" marR="0" lvl="0" indent="0" algn="l" rtl="0">
              <a:spcBef>
                <a:spcPts val="0"/>
              </a:spcBef>
              <a:buNone/>
            </a:pPr>
            <a:endParaRPr sz="2000" b="1" i="0" u="none" strike="noStrike" cap="none" baseline="0">
              <a:solidFill>
                <a:srgbClr val="3D7D6B"/>
              </a:solidFill>
              <a:latin typeface="Verdana"/>
              <a:ea typeface="Verdana"/>
              <a:cs typeface="Verdana"/>
              <a:sym typeface="Verdana"/>
            </a:endParaRPr>
          </a:p>
        </p:txBody>
      </p:sp>
    </p:spTree>
    <p:extLst>
      <p:ext uri="{BB962C8B-B14F-4D97-AF65-F5344CB8AC3E}">
        <p14:creationId xmlns:p14="http://schemas.microsoft.com/office/powerpoint/2010/main" val="667779457"/>
      </p:ext>
    </p:extLst>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179386" y="4941887"/>
            <a:ext cx="6192837" cy="1223961"/>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600" b="1" i="0" u="none" strike="noStrike" cap="none" baseline="0" dirty="0" smtClean="0">
                <a:solidFill>
                  <a:srgbClr val="3D7D6B"/>
                </a:solidFill>
                <a:latin typeface="Verdana"/>
                <a:ea typeface="Verdana"/>
                <a:cs typeface="Verdana"/>
                <a:sym typeface="Verdana"/>
              </a:rPr>
              <a:t>SPECIFICATIONS </a:t>
            </a:r>
            <a:r>
              <a:rPr lang="en-US" sz="3600" b="1" i="0" u="none" strike="noStrike" cap="none" baseline="0" dirty="0">
                <a:solidFill>
                  <a:srgbClr val="3D7D6B"/>
                </a:solidFill>
                <a:latin typeface="Verdana"/>
                <a:ea typeface="Verdana"/>
                <a:cs typeface="Verdana"/>
                <a:sym typeface="Verdana"/>
              </a:rPr>
              <a:t>OVERVIEW</a:t>
            </a:r>
          </a:p>
        </p:txBody>
      </p:sp>
      <p:sp>
        <p:nvSpPr>
          <p:cNvPr id="61" name="Shape 61"/>
          <p:cNvSpPr txBox="1"/>
          <p:nvPr/>
        </p:nvSpPr>
        <p:spPr>
          <a:xfrm>
            <a:off x="179386" y="188911"/>
            <a:ext cx="647700" cy="461961"/>
          </a:xfrm>
          <a:prstGeom prst="rect">
            <a:avLst/>
          </a:prstGeom>
          <a:solidFill>
            <a:srgbClr val="F2F2F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type="title"/>
          </p:nvPr>
        </p:nvSpPr>
        <p:spPr>
          <a:xfrm>
            <a:off x="900112" y="260350"/>
            <a:ext cx="7920036"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GCSE English Language </a:t>
            </a:r>
          </a:p>
        </p:txBody>
      </p:sp>
      <p:graphicFrame>
        <p:nvGraphicFramePr>
          <p:cNvPr id="137" name="Shape 137"/>
          <p:cNvGraphicFramePr/>
          <p:nvPr/>
        </p:nvGraphicFramePr>
        <p:xfrm>
          <a:off x="323850" y="1052512"/>
          <a:ext cx="8712200" cy="5091745"/>
        </p:xfrm>
        <a:graphic>
          <a:graphicData uri="http://schemas.openxmlformats.org/drawingml/2006/table">
            <a:tbl>
              <a:tblPr>
                <a:noFill/>
                <a:tableStyleId>{A957D33F-AC35-433F-AD37-78572AC58D25}</a:tableStyleId>
              </a:tblPr>
              <a:tblGrid>
                <a:gridCol w="4356100"/>
                <a:gridCol w="4356100"/>
              </a:tblGrid>
              <a:tr h="365125">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Paper 1 – 1 hr 45 mins (40%)</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Paper 2 – 2 hrs (60%)</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r>
              <a:tr h="4725975">
                <a:tc>
                  <a:txBody>
                    <a:bodyPr/>
                    <a:lstStyle/>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A:</a:t>
                      </a: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Unseen 19</a:t>
                      </a:r>
                      <a:r>
                        <a:rPr lang="en-US" sz="1600" b="1" i="0" u="none" strike="noStrike" cap="none" baseline="30000">
                          <a:solidFill>
                            <a:srgbClr val="000000"/>
                          </a:solidFill>
                          <a:latin typeface="Verdana"/>
                          <a:ea typeface="Verdana"/>
                          <a:cs typeface="Verdana"/>
                          <a:sym typeface="Verdana"/>
                        </a:rPr>
                        <a:t>th</a:t>
                      </a:r>
                      <a:r>
                        <a:rPr lang="en-US" sz="1600" b="1" i="0" u="none" strike="noStrike" cap="none" baseline="0">
                          <a:solidFill>
                            <a:srgbClr val="000000"/>
                          </a:solidFill>
                          <a:latin typeface="Verdana"/>
                          <a:ea typeface="Verdana"/>
                          <a:cs typeface="Verdana"/>
                          <a:sym typeface="Verdana"/>
                        </a:rPr>
                        <a:t> Century fiction</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Extract will be approximately 650 words in length</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Shorter response questions will focus on close analysis of the text; longer response questions will ask students to show their understanding of the whole text</a:t>
                      </a:r>
                    </a:p>
                    <a:p>
                      <a:pPr marL="0" marR="0" lvl="0" indent="101600" algn="l" rtl="0">
                        <a:lnSpc>
                          <a:spcPct val="100000"/>
                        </a:lnSpc>
                        <a:spcBef>
                          <a:spcPts val="0"/>
                        </a:spcBef>
                        <a:spcAft>
                          <a:spcPts val="0"/>
                        </a:spcAft>
                        <a:buClr>
                          <a:schemeClr val="dk1"/>
                        </a:buClr>
                        <a:buFont typeface="Arial"/>
                        <a:buNone/>
                      </a:pPr>
                      <a:endParaRPr sz="1600" b="0" i="0" u="none" strike="noStrike" cap="none" baseline="0">
                        <a:solidFill>
                          <a:srgbClr val="000000"/>
                        </a:solidFill>
                        <a:latin typeface="Verdana"/>
                        <a:ea typeface="Verdana"/>
                        <a:cs typeface="Verdana"/>
                        <a:sym typeface="Verdana"/>
                      </a:endParaRPr>
                    </a:p>
                    <a:p>
                      <a:pPr marL="0" marR="0" lvl="0" indent="0" algn="l" rtl="0">
                        <a:lnSpc>
                          <a:spcPct val="100000"/>
                        </a:lnSpc>
                        <a:spcBef>
                          <a:spcPts val="0"/>
                        </a:spcBef>
                        <a:spcAft>
                          <a:spcPts val="0"/>
                        </a:spcAft>
                        <a:buClr>
                          <a:schemeClr val="dk1"/>
                        </a:buClr>
                        <a:buFont typeface="Arial"/>
                        <a:buNone/>
                      </a:pPr>
                      <a:endParaRPr sz="1600" b="1" i="0" u="none" strike="noStrike" cap="none" baseline="0">
                        <a:solidFill>
                          <a:srgbClr val="000000"/>
                        </a:solidFill>
                        <a:latin typeface="Verdana"/>
                        <a:ea typeface="Verdana"/>
                        <a:cs typeface="Verdana"/>
                        <a:sym typeface="Verdana"/>
                      </a:endParaRP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B:</a:t>
                      </a: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Creative Writing</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Choice of 2 tasks linked to the theme of the 19</a:t>
                      </a:r>
                      <a:r>
                        <a:rPr lang="en-US" sz="1600" b="0" i="0" u="none" strike="noStrike" cap="none" baseline="30000">
                          <a:solidFill>
                            <a:srgbClr val="000000"/>
                          </a:solidFill>
                          <a:latin typeface="Verdana"/>
                          <a:ea typeface="Verdana"/>
                          <a:cs typeface="Verdana"/>
                          <a:sym typeface="Verdana"/>
                        </a:rPr>
                        <a:t>th</a:t>
                      </a:r>
                      <a:r>
                        <a:rPr lang="en-US" sz="1600" b="0" i="0" u="none" strike="noStrike" cap="none" baseline="0">
                          <a:solidFill>
                            <a:srgbClr val="000000"/>
                          </a:solidFill>
                          <a:latin typeface="Verdana"/>
                          <a:ea typeface="Verdana"/>
                          <a:cs typeface="Verdana"/>
                          <a:sym typeface="Verdana"/>
                        </a:rPr>
                        <a:t> century fiction</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One task will include images to help students address the task</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Audience and purpose along with SPaG will be assessed</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8627"/>
                      </a:srgbClr>
                    </a:solidFill>
                  </a:tcPr>
                </a:tc>
                <a:tc>
                  <a:txBody>
                    <a:bodyPr/>
                    <a:lstStyle/>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A:</a:t>
                      </a: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Comparison of two unseen texts from the 20</a:t>
                      </a:r>
                      <a:r>
                        <a:rPr lang="en-US" sz="1600" b="1" i="0" u="none" strike="noStrike" cap="none" baseline="30000">
                          <a:solidFill>
                            <a:srgbClr val="000000"/>
                          </a:solidFill>
                          <a:latin typeface="Verdana"/>
                          <a:ea typeface="Verdana"/>
                          <a:cs typeface="Verdana"/>
                          <a:sym typeface="Verdana"/>
                        </a:rPr>
                        <a:t>th</a:t>
                      </a:r>
                      <a:r>
                        <a:rPr lang="en-US" sz="1600" b="1" i="0" u="none" strike="noStrike" cap="none" baseline="0">
                          <a:solidFill>
                            <a:srgbClr val="000000"/>
                          </a:solidFill>
                          <a:latin typeface="Verdana"/>
                          <a:ea typeface="Verdana"/>
                          <a:cs typeface="Verdana"/>
                          <a:sym typeface="Verdana"/>
                        </a:rPr>
                        <a:t> and 21</a:t>
                      </a:r>
                      <a:r>
                        <a:rPr lang="en-US" sz="1600" b="1" i="0" u="none" strike="noStrike" cap="none" baseline="30000">
                          <a:solidFill>
                            <a:srgbClr val="000000"/>
                          </a:solidFill>
                          <a:latin typeface="Verdana"/>
                          <a:ea typeface="Verdana"/>
                          <a:cs typeface="Verdana"/>
                          <a:sym typeface="Verdana"/>
                        </a:rPr>
                        <a:t>st</a:t>
                      </a:r>
                      <a:r>
                        <a:rPr lang="en-US" sz="1600" b="1" i="0" u="none" strike="noStrike" cap="none" baseline="0">
                          <a:solidFill>
                            <a:srgbClr val="000000"/>
                          </a:solidFill>
                          <a:latin typeface="Verdana"/>
                          <a:ea typeface="Verdana"/>
                          <a:cs typeface="Verdana"/>
                          <a:sym typeface="Verdana"/>
                        </a:rPr>
                        <a:t> century</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One non-fiction; one literary non-fiction</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Extracts will be approximately 1000 words in total</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Shorter response questions will focus on close reading of the texts; longer response questions will ask students to compare the texts</a:t>
                      </a:r>
                    </a:p>
                    <a:p>
                      <a:pPr marL="0" marR="0" lvl="0" indent="0" algn="l" rtl="0">
                        <a:lnSpc>
                          <a:spcPct val="100000"/>
                        </a:lnSpc>
                        <a:spcBef>
                          <a:spcPts val="0"/>
                        </a:spcBef>
                        <a:spcAft>
                          <a:spcPts val="0"/>
                        </a:spcAft>
                        <a:buClr>
                          <a:schemeClr val="dk1"/>
                        </a:buClr>
                        <a:buFont typeface="Arial"/>
                        <a:buNone/>
                      </a:pPr>
                      <a:endParaRPr sz="1600" b="0" i="0" u="none" strike="noStrike" cap="none" baseline="0">
                        <a:solidFill>
                          <a:srgbClr val="000000"/>
                        </a:solidFill>
                        <a:latin typeface="Verdana"/>
                        <a:ea typeface="Verdana"/>
                        <a:cs typeface="Verdana"/>
                        <a:sym typeface="Verdana"/>
                      </a:endParaRP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B:</a:t>
                      </a: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Transactional writing</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Choice of 2 tasks linked to the theme of the texts</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Newspaper articles, letters etc</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Audience and purpose along with SPaG will be assessed</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8627"/>
                      </a:srgbClr>
                    </a:solidFill>
                  </a:tcPr>
                </a:tc>
              </a:tr>
            </a:tbl>
          </a:graphicData>
        </a:graphic>
      </p:graphicFrame>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900112" y="657225"/>
            <a:ext cx="7920036"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GCSE English Language </a:t>
            </a:r>
          </a:p>
        </p:txBody>
      </p:sp>
      <p:sp>
        <p:nvSpPr>
          <p:cNvPr id="197" name="Shape 197"/>
          <p:cNvSpPr txBox="1"/>
          <p:nvPr/>
        </p:nvSpPr>
        <p:spPr>
          <a:xfrm>
            <a:off x="611187" y="1331912"/>
            <a:ext cx="7921624"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2000" b="0" i="0" u="none" strike="noStrike" cap="none" baseline="0">
                <a:solidFill>
                  <a:srgbClr val="3D7D6B"/>
                </a:solidFill>
                <a:latin typeface="Verdana"/>
                <a:ea typeface="Verdana"/>
                <a:cs typeface="Verdana"/>
                <a:sym typeface="Verdana"/>
              </a:rPr>
              <a:t>Assessment objectives for Reading</a:t>
            </a:r>
            <a:r>
              <a:rPr lang="en-US" sz="3200" b="0" i="0" u="none" strike="noStrike" cap="none" baseline="0">
                <a:solidFill>
                  <a:srgbClr val="3D7D6B"/>
                </a:solidFill>
                <a:latin typeface="Verdana"/>
                <a:ea typeface="Verdana"/>
                <a:cs typeface="Verdana"/>
                <a:sym typeface="Verdana"/>
              </a:rPr>
              <a:t> </a:t>
            </a:r>
          </a:p>
        </p:txBody>
      </p:sp>
      <p:graphicFrame>
        <p:nvGraphicFramePr>
          <p:cNvPr id="198" name="Shape 198"/>
          <p:cNvGraphicFramePr/>
          <p:nvPr>
            <p:extLst>
              <p:ext uri="{D42A27DB-BD31-4B8C-83A1-F6EECF244321}">
                <p14:modId xmlns:p14="http://schemas.microsoft.com/office/powerpoint/2010/main" val="1250358315"/>
              </p:ext>
            </p:extLst>
          </p:nvPr>
        </p:nvGraphicFramePr>
        <p:xfrm>
          <a:off x="684212" y="1966911"/>
          <a:ext cx="7775550" cy="4177025"/>
        </p:xfrm>
        <a:graphic>
          <a:graphicData uri="http://schemas.openxmlformats.org/drawingml/2006/table">
            <a:tbl>
              <a:tblPr>
                <a:noFill/>
                <a:tableStyleId>{7A7F33AF-BDB5-4873-B9F8-DC5393D68C56}</a:tableStyleId>
              </a:tblPr>
              <a:tblGrid>
                <a:gridCol w="863600"/>
                <a:gridCol w="5472100"/>
                <a:gridCol w="1439850"/>
              </a:tblGrid>
              <a:tr h="639750">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AO</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Assessment objective</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 in GCSE</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r>
              <a:tr h="1066800">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AO1</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dirty="0">
                          <a:solidFill>
                            <a:srgbClr val="000000"/>
                          </a:solidFill>
                          <a:latin typeface="Verdana"/>
                          <a:ea typeface="Verdana"/>
                          <a:cs typeface="Verdana"/>
                          <a:sym typeface="Verdana"/>
                        </a:rPr>
                        <a:t>Identify and interpret explicit and implicit information and ideas</a:t>
                      </a:r>
                    </a:p>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dirty="0">
                          <a:solidFill>
                            <a:srgbClr val="000000"/>
                          </a:solidFill>
                          <a:latin typeface="Verdana"/>
                          <a:ea typeface="Verdana"/>
                          <a:cs typeface="Verdana"/>
                          <a:sym typeface="Verdana"/>
                        </a:rPr>
                        <a:t>Select and </a:t>
                      </a:r>
                      <a:r>
                        <a:rPr lang="en-US" sz="1600" b="0" i="0" u="none" strike="noStrike" cap="none" baseline="0" dirty="0" err="1">
                          <a:solidFill>
                            <a:srgbClr val="000000"/>
                          </a:solidFill>
                          <a:latin typeface="Verdana"/>
                          <a:ea typeface="Verdana"/>
                          <a:cs typeface="Verdana"/>
                          <a:sym typeface="Verdana"/>
                        </a:rPr>
                        <a:t>synthesise</a:t>
                      </a:r>
                      <a:r>
                        <a:rPr lang="en-US" sz="1600" b="0" i="0" u="none" strike="noStrike" cap="none" baseline="0" dirty="0">
                          <a:solidFill>
                            <a:srgbClr val="000000"/>
                          </a:solidFill>
                          <a:latin typeface="Verdana"/>
                          <a:ea typeface="Verdana"/>
                          <a:cs typeface="Verdana"/>
                          <a:sym typeface="Verdana"/>
                        </a:rPr>
                        <a:t> evidence from different texts</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ctr"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7.5</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r>
              <a:tr h="1066800">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AO2</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Explain, comment on and analyse how writers use language and structure to achieve effects and influence readers, using relevant subject terminology to support their views</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ctr"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15</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r>
              <a:tr h="823900">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AO3</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Compare writers’ ideas and perspectives, as well as how these are conveyed, across two or more texts</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ctr"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8.75</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r>
              <a:tr h="579425">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AO4</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Evaluate texts critically and support this with appropriate textual references</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ctr" rtl="0">
                        <a:lnSpc>
                          <a:spcPct val="100000"/>
                        </a:lnSpc>
                        <a:spcBef>
                          <a:spcPts val="0"/>
                        </a:spcBef>
                        <a:spcAft>
                          <a:spcPts val="0"/>
                        </a:spcAft>
                        <a:buClr>
                          <a:srgbClr val="000000"/>
                        </a:buClr>
                        <a:buSzPct val="25000"/>
                        <a:buFont typeface="Verdana"/>
                        <a:buNone/>
                      </a:pPr>
                      <a:r>
                        <a:rPr lang="en-US" sz="1600" b="0" i="0" u="none" strike="noStrike" cap="none" baseline="0" dirty="0">
                          <a:solidFill>
                            <a:srgbClr val="000000"/>
                          </a:solidFill>
                          <a:latin typeface="Verdana"/>
                          <a:ea typeface="Verdana"/>
                          <a:cs typeface="Verdana"/>
                          <a:sym typeface="Verdana"/>
                        </a:rPr>
                        <a:t>18.75</a:t>
                      </a:r>
                    </a:p>
                  </a:txBody>
                  <a:tcPr marL="91425" marR="91425" marT="45725" marB="45725">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r>
            </a:tbl>
          </a:graphicData>
        </a:graphic>
      </p:graphicFrame>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971550" y="620712"/>
            <a:ext cx="7921624"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GCSE English Literature </a:t>
            </a:r>
          </a:p>
        </p:txBody>
      </p:sp>
      <p:graphicFrame>
        <p:nvGraphicFramePr>
          <p:cNvPr id="74" name="Shape 74"/>
          <p:cNvGraphicFramePr/>
          <p:nvPr/>
        </p:nvGraphicFramePr>
        <p:xfrm>
          <a:off x="323850" y="1628775"/>
          <a:ext cx="8712200" cy="4231270"/>
        </p:xfrm>
        <a:graphic>
          <a:graphicData uri="http://schemas.openxmlformats.org/drawingml/2006/table">
            <a:tbl>
              <a:tblPr>
                <a:noFill/>
              </a:tblPr>
              <a:tblGrid>
                <a:gridCol w="4356100"/>
                <a:gridCol w="4356100"/>
              </a:tblGrid>
              <a:tr h="365125">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Paper 1 – 1 hr 45 mins (50%)</a:t>
                      </a:r>
                    </a:p>
                  </a:txBody>
                  <a:tcPr marL="91425" marR="91425" marT="45700" marB="4570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Paper 2 – 2 hrs 15 mins (50%)</a:t>
                      </a:r>
                    </a:p>
                  </a:txBody>
                  <a:tcPr marL="91425" marR="91425" marT="45700" marB="4570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r>
              <a:tr h="3865550">
                <a:tc>
                  <a:txBody>
                    <a:bodyPr/>
                    <a:lstStyle/>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A:</a:t>
                      </a: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Shakespeare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Two questions</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One based on a 30-line extract and one on the whole play</a:t>
                      </a:r>
                    </a:p>
                    <a:p>
                      <a:pPr marL="0" marR="0" lvl="0" indent="0" algn="l" rtl="0">
                        <a:lnSpc>
                          <a:spcPct val="100000"/>
                        </a:lnSpc>
                        <a:spcBef>
                          <a:spcPts val="0"/>
                        </a:spcBef>
                        <a:spcAft>
                          <a:spcPts val="0"/>
                        </a:spcAft>
                        <a:buClr>
                          <a:schemeClr val="dk1"/>
                        </a:buClr>
                        <a:buFont typeface="Arial"/>
                        <a:buNone/>
                      </a:pPr>
                      <a:endParaRPr sz="1600" b="0" i="0" u="none" strike="noStrike" cap="none" baseline="0">
                        <a:solidFill>
                          <a:srgbClr val="000000"/>
                        </a:solidFill>
                        <a:latin typeface="Verdana"/>
                        <a:ea typeface="Verdana"/>
                        <a:cs typeface="Verdana"/>
                        <a:sym typeface="Verdana"/>
                      </a:endParaRPr>
                    </a:p>
                    <a:p>
                      <a:pPr marL="0" marR="0" lvl="0" indent="0" algn="l" rtl="0">
                        <a:lnSpc>
                          <a:spcPct val="100000"/>
                        </a:lnSpc>
                        <a:spcBef>
                          <a:spcPts val="0"/>
                        </a:spcBef>
                        <a:spcAft>
                          <a:spcPts val="0"/>
                        </a:spcAft>
                        <a:buClr>
                          <a:schemeClr val="dk1"/>
                        </a:buClr>
                        <a:buFont typeface="Arial"/>
                        <a:buNone/>
                      </a:pPr>
                      <a:endParaRPr sz="1600" b="1" i="0" u="none" strike="noStrike" cap="none" baseline="0">
                        <a:solidFill>
                          <a:srgbClr val="000000"/>
                        </a:solidFill>
                        <a:latin typeface="Verdana"/>
                        <a:ea typeface="Verdana"/>
                        <a:cs typeface="Verdana"/>
                        <a:sym typeface="Verdana"/>
                      </a:endParaRP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B:</a:t>
                      </a: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Post-1914 British Drama or Prose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Students study EITHER drama or prose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Choice of essay questions</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SPaG is assessed</a:t>
                      </a:r>
                    </a:p>
                  </a:txBody>
                  <a:tcPr marL="91425" marR="91425" marT="45700" marB="4570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8627"/>
                      </a:srgbClr>
                    </a:solidFill>
                  </a:tcPr>
                </a:tc>
                <a:tc>
                  <a:txBody>
                    <a:bodyPr/>
                    <a:lstStyle/>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A:</a:t>
                      </a: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19</a:t>
                      </a:r>
                      <a:r>
                        <a:rPr lang="en-US" sz="1600" b="1" i="0" u="none" strike="noStrike" cap="none" baseline="30000">
                          <a:solidFill>
                            <a:srgbClr val="000000"/>
                          </a:solidFill>
                          <a:latin typeface="Verdana"/>
                          <a:ea typeface="Verdana"/>
                          <a:cs typeface="Verdana"/>
                          <a:sym typeface="Verdana"/>
                        </a:rPr>
                        <a:t>th</a:t>
                      </a:r>
                      <a:r>
                        <a:rPr lang="en-US" sz="1600" b="1" i="0" u="none" strike="noStrike" cap="none" baseline="0">
                          <a:solidFill>
                            <a:srgbClr val="000000"/>
                          </a:solidFill>
                          <a:latin typeface="Verdana"/>
                          <a:ea typeface="Verdana"/>
                          <a:cs typeface="Verdana"/>
                          <a:sym typeface="Verdana"/>
                        </a:rPr>
                        <a:t> Century fiction</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Two questions</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One based on a 400-word extract and one on the whole novel</a:t>
                      </a:r>
                    </a:p>
                    <a:p>
                      <a:pPr marL="0" marR="0" lvl="0" indent="0" algn="l" rtl="0">
                        <a:lnSpc>
                          <a:spcPct val="100000"/>
                        </a:lnSpc>
                        <a:spcBef>
                          <a:spcPts val="0"/>
                        </a:spcBef>
                        <a:spcAft>
                          <a:spcPts val="0"/>
                        </a:spcAft>
                        <a:buClr>
                          <a:schemeClr val="dk1"/>
                        </a:buClr>
                        <a:buFont typeface="Arial"/>
                        <a:buNone/>
                      </a:pPr>
                      <a:endParaRPr sz="1600" b="0" i="0" u="none" strike="noStrike" cap="none" baseline="0">
                        <a:solidFill>
                          <a:srgbClr val="000000"/>
                        </a:solidFill>
                        <a:latin typeface="Verdana"/>
                        <a:ea typeface="Verdana"/>
                        <a:cs typeface="Verdana"/>
                        <a:sym typeface="Verdana"/>
                      </a:endParaRPr>
                    </a:p>
                    <a:p>
                      <a:pPr marL="0" marR="0" lvl="0" indent="0" algn="l" rtl="0">
                        <a:lnSpc>
                          <a:spcPct val="100000"/>
                        </a:lnSpc>
                        <a:spcBef>
                          <a:spcPts val="0"/>
                        </a:spcBef>
                        <a:spcAft>
                          <a:spcPts val="0"/>
                        </a:spcAft>
                        <a:buClr>
                          <a:schemeClr val="dk1"/>
                        </a:buClr>
                        <a:buFont typeface="Arial"/>
                        <a:buNone/>
                      </a:pPr>
                      <a:endParaRPr sz="1600" b="1" i="0" u="none" strike="noStrike" cap="none" baseline="0">
                        <a:solidFill>
                          <a:srgbClr val="000000"/>
                        </a:solidFill>
                        <a:latin typeface="Verdana"/>
                        <a:ea typeface="Verdana"/>
                        <a:cs typeface="Verdana"/>
                        <a:sym typeface="Verdana"/>
                      </a:endParaRP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B:</a:t>
                      </a: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Poetry</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One question comparing one named poem from the chosen anthology collection with another of the student’s choice from the collection</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One question comparing two unseen contemporary poems</a:t>
                      </a:r>
                    </a:p>
                  </a:txBody>
                  <a:tcPr marL="91425" marR="91425" marT="45700" marB="4570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8627"/>
                      </a:srgbClr>
                    </a:solidFill>
                  </a:tcPr>
                </a:tc>
              </a:tr>
            </a:tbl>
          </a:graphicData>
        </a:graphic>
      </p:graphicFrame>
    </p:spTree>
    <p:extLst>
      <p:ext uri="{BB962C8B-B14F-4D97-AF65-F5344CB8AC3E}">
        <p14:creationId xmlns:p14="http://schemas.microsoft.com/office/powerpoint/2010/main" val="1911518832"/>
      </p:ext>
    </p:extLst>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900112" y="657225"/>
            <a:ext cx="7920036"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GCSE English Literature </a:t>
            </a:r>
          </a:p>
        </p:txBody>
      </p:sp>
      <p:sp>
        <p:nvSpPr>
          <p:cNvPr id="88" name="Shape 88"/>
          <p:cNvSpPr txBox="1"/>
          <p:nvPr/>
        </p:nvSpPr>
        <p:spPr>
          <a:xfrm>
            <a:off x="611187" y="1331912"/>
            <a:ext cx="7921624"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0" i="0" u="none" strike="noStrike" cap="none" baseline="0">
                <a:solidFill>
                  <a:srgbClr val="3D7D6B"/>
                </a:solidFill>
                <a:latin typeface="Verdana"/>
                <a:ea typeface="Verdana"/>
                <a:cs typeface="Verdana"/>
                <a:sym typeface="Verdana"/>
              </a:rPr>
              <a:t> </a:t>
            </a:r>
          </a:p>
        </p:txBody>
      </p:sp>
      <p:graphicFrame>
        <p:nvGraphicFramePr>
          <p:cNvPr id="89" name="Shape 89"/>
          <p:cNvGraphicFramePr/>
          <p:nvPr/>
        </p:nvGraphicFramePr>
        <p:xfrm>
          <a:off x="611187" y="1484312"/>
          <a:ext cx="7777150" cy="4419550"/>
        </p:xfrm>
        <a:graphic>
          <a:graphicData uri="http://schemas.openxmlformats.org/drawingml/2006/table">
            <a:tbl>
              <a:tblPr>
                <a:noFill/>
              </a:tblPr>
              <a:tblGrid>
                <a:gridCol w="863600"/>
                <a:gridCol w="5905500"/>
                <a:gridCol w="1008050"/>
              </a:tblGrid>
              <a:tr h="639750">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AO</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Assessment objective</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 in GCSE</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r>
              <a:tr h="1554150">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AO1</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Read, understand and respond to texts</a:t>
                      </a:r>
                    </a:p>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Students should be able to: </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maintain a critical style and develop an informed personal response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use textual references, including quotations, to support and illustrate interpretations</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ctr"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37</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r>
              <a:tr h="823900">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AO2</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Analyse the language, form and structure used by a writer to create meanings and effects, using relevant subject terminology where appropriate</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ctr"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42</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r>
              <a:tr h="579425">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AO3</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Show understanding of the relationships between texts and the contexts in which they were written</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ctr"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16</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r>
              <a:tr h="822325">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AO4</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l"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Use of vocabulary and sentence structures for clarity, purpose and effect, with accurate spelling and punctuation</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c>
                  <a:txBody>
                    <a:bodyPr/>
                    <a:lstStyle/>
                    <a:p>
                      <a:pPr marL="0" marR="0" lvl="0" indent="0" algn="ctr" rtl="0">
                        <a:lnSpc>
                          <a:spcPct val="100000"/>
                        </a:lnSpc>
                        <a:spcBef>
                          <a:spcPts val="0"/>
                        </a:spcBef>
                        <a:spcAft>
                          <a:spcPts val="0"/>
                        </a:spcAft>
                        <a:buClr>
                          <a:srgbClr val="000000"/>
                        </a:buClr>
                        <a:buSzPct val="25000"/>
                        <a:buFont typeface="Verdana"/>
                        <a:buNone/>
                      </a:pPr>
                      <a:r>
                        <a:rPr lang="en-US" sz="1600" b="0" i="0" u="none" strike="noStrike" cap="none" baseline="0">
                          <a:solidFill>
                            <a:srgbClr val="000000"/>
                          </a:solidFill>
                          <a:latin typeface="Verdana"/>
                          <a:ea typeface="Verdana"/>
                          <a:cs typeface="Verdana"/>
                          <a:sym typeface="Verdana"/>
                        </a:rPr>
                        <a:t>5</a:t>
                      </a:r>
                    </a:p>
                  </a:txBody>
                  <a:tcPr marL="91450" marR="91450" marT="0" marB="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7450"/>
                      </a:srgbClr>
                    </a:solidFill>
                  </a:tcPr>
                </a:tc>
              </a:tr>
            </a:tbl>
          </a:graphicData>
        </a:graphic>
      </p:graphicFrame>
    </p:spTree>
    <p:extLst>
      <p:ext uri="{BB962C8B-B14F-4D97-AF65-F5344CB8AC3E}">
        <p14:creationId xmlns:p14="http://schemas.microsoft.com/office/powerpoint/2010/main" val="3368008582"/>
      </p:ext>
    </p:extLst>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971550" y="404812"/>
            <a:ext cx="7921624"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GCSE English Literature </a:t>
            </a:r>
          </a:p>
        </p:txBody>
      </p:sp>
      <p:graphicFrame>
        <p:nvGraphicFramePr>
          <p:cNvPr id="81" name="Shape 81"/>
          <p:cNvGraphicFramePr/>
          <p:nvPr/>
        </p:nvGraphicFramePr>
        <p:xfrm>
          <a:off x="431800" y="1341437"/>
          <a:ext cx="8712200" cy="4847220"/>
        </p:xfrm>
        <a:graphic>
          <a:graphicData uri="http://schemas.openxmlformats.org/drawingml/2006/table">
            <a:tbl>
              <a:tblPr>
                <a:noFill/>
              </a:tblPr>
              <a:tblGrid>
                <a:gridCol w="4356100"/>
                <a:gridCol w="4356100"/>
              </a:tblGrid>
              <a:tr h="365125">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Paper 1 – Set Texts</a:t>
                      </a:r>
                    </a:p>
                  </a:txBody>
                  <a:tcPr marL="91425" marR="91425" marT="45700" marB="4570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c>
                  <a:txBody>
                    <a:bodyPr/>
                    <a:lstStyle/>
                    <a:p>
                      <a:pPr marL="0" marR="0" lvl="0" indent="0" algn="l" rtl="0">
                        <a:lnSpc>
                          <a:spcPct val="100000"/>
                        </a:lnSpc>
                        <a:spcBef>
                          <a:spcPts val="0"/>
                        </a:spcBef>
                        <a:spcAft>
                          <a:spcPts val="0"/>
                        </a:spcAft>
                        <a:buClr>
                          <a:srgbClr val="FFFFFF"/>
                        </a:buClr>
                        <a:buSzPct val="25000"/>
                        <a:buFont typeface="Verdana"/>
                        <a:buNone/>
                      </a:pPr>
                      <a:r>
                        <a:rPr lang="en-US" sz="1800" b="1" i="0" u="none" strike="noStrike" cap="none" baseline="0">
                          <a:solidFill>
                            <a:srgbClr val="FFFFFF"/>
                          </a:solidFill>
                          <a:latin typeface="Verdana"/>
                          <a:ea typeface="Verdana"/>
                          <a:cs typeface="Verdana"/>
                          <a:sym typeface="Verdana"/>
                        </a:rPr>
                        <a:t>Paper 2 – Set Texts</a:t>
                      </a:r>
                    </a:p>
                  </a:txBody>
                  <a:tcPr marL="91425" marR="91425" marT="45700" marB="4570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chemeClr val="lt1"/>
                      </a:solidFill>
                      <a:prstDash val="solid"/>
                      <a:round/>
                      <a:headEnd type="none" w="med" len="med"/>
                      <a:tailEnd type="none" w="med" len="med"/>
                    </a:lnT>
                    <a:lnB w="38100" cap="flat">
                      <a:solidFill>
                        <a:schemeClr val="lt1"/>
                      </a:solidFill>
                      <a:prstDash val="solid"/>
                      <a:round/>
                      <a:headEnd type="none" w="med" len="med"/>
                      <a:tailEnd type="none" w="med" len="med"/>
                    </a:lnB>
                    <a:solidFill>
                      <a:srgbClr val="3D7D6B"/>
                    </a:solidFill>
                  </a:tcPr>
                </a:tc>
              </a:tr>
              <a:tr h="4481500">
                <a:tc>
                  <a:txBody>
                    <a:bodyPr/>
                    <a:lstStyle/>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A: Shakespeare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Macbeth</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The Tempest</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Romeo and Juliet</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Much Ado about Nothing</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The Merchant of Venice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Twelfth Night</a:t>
                      </a:r>
                    </a:p>
                    <a:p>
                      <a:pPr marL="0" marR="0" lvl="0" indent="0" algn="l" rtl="0">
                        <a:lnSpc>
                          <a:spcPct val="100000"/>
                        </a:lnSpc>
                        <a:spcBef>
                          <a:spcPts val="0"/>
                        </a:spcBef>
                        <a:spcAft>
                          <a:spcPts val="0"/>
                        </a:spcAft>
                        <a:buClr>
                          <a:schemeClr val="dk1"/>
                        </a:buClr>
                        <a:buFont typeface="Arial"/>
                        <a:buNone/>
                      </a:pPr>
                      <a:endParaRPr sz="1600" b="1" i="0" u="none" strike="noStrike" cap="none" baseline="0">
                        <a:solidFill>
                          <a:srgbClr val="000000"/>
                        </a:solidFill>
                        <a:latin typeface="Verdana"/>
                        <a:ea typeface="Verdana"/>
                        <a:cs typeface="Verdana"/>
                        <a:sym typeface="Verdana"/>
                      </a:endParaRP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B: Post-1914 British Drama or Prose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Animal Farm</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Lord of the Flies</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Anita and Me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The Woman in Black</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An Inspector Calls</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Hobson’s Choice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Blood Brothers</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Journey’s End</a:t>
                      </a:r>
                    </a:p>
                  </a:txBody>
                  <a:tcPr marL="91425" marR="91425" marT="45700" marB="4570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8627"/>
                      </a:srgbClr>
                    </a:solidFill>
                  </a:tcPr>
                </a:tc>
                <a:tc>
                  <a:txBody>
                    <a:bodyPr/>
                    <a:lstStyle/>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A: 19</a:t>
                      </a:r>
                      <a:r>
                        <a:rPr lang="en-US" sz="1600" b="1" i="0" u="none" strike="noStrike" cap="none" baseline="30000">
                          <a:solidFill>
                            <a:srgbClr val="000000"/>
                          </a:solidFill>
                          <a:latin typeface="Verdana"/>
                          <a:ea typeface="Verdana"/>
                          <a:cs typeface="Verdana"/>
                          <a:sym typeface="Verdana"/>
                        </a:rPr>
                        <a:t>th</a:t>
                      </a:r>
                      <a:r>
                        <a:rPr lang="en-US" sz="1600" b="1" i="0" u="none" strike="noStrike" cap="none" baseline="0">
                          <a:solidFill>
                            <a:srgbClr val="000000"/>
                          </a:solidFill>
                          <a:latin typeface="Verdana"/>
                          <a:ea typeface="Verdana"/>
                          <a:cs typeface="Verdana"/>
                          <a:sym typeface="Verdana"/>
                        </a:rPr>
                        <a:t> Century fiction</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Jane Eyre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Great Expectations</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Dr Jekyll and Mr Hyde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A Christmas Carol</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Pride and Prejudice</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Silas Marner</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Frankenstein</a:t>
                      </a:r>
                    </a:p>
                    <a:p>
                      <a:pPr marL="0" marR="0" lvl="0" indent="0" algn="l" rtl="0">
                        <a:lnSpc>
                          <a:spcPct val="100000"/>
                        </a:lnSpc>
                        <a:spcBef>
                          <a:spcPts val="0"/>
                        </a:spcBef>
                        <a:spcAft>
                          <a:spcPts val="0"/>
                        </a:spcAft>
                        <a:buClr>
                          <a:srgbClr val="000000"/>
                        </a:buClr>
                        <a:buSzPct val="25000"/>
                        <a:buFont typeface="Verdana"/>
                        <a:buNone/>
                      </a:pPr>
                      <a:r>
                        <a:rPr lang="en-US" sz="1600" b="1" i="0" u="none" strike="noStrike" cap="none" baseline="0">
                          <a:solidFill>
                            <a:srgbClr val="000000"/>
                          </a:solidFill>
                          <a:latin typeface="Verdana"/>
                          <a:ea typeface="Verdana"/>
                          <a:cs typeface="Verdana"/>
                          <a:sym typeface="Verdana"/>
                        </a:rPr>
                        <a:t>Section B:  Anthology poems – 15 poems in each collection</a:t>
                      </a:r>
                    </a:p>
                    <a:p>
                      <a:pPr marL="0" marR="0" lvl="0" indent="0" algn="l" rtl="0">
                        <a:lnSpc>
                          <a:spcPct val="100000"/>
                        </a:lnSpc>
                        <a:spcBef>
                          <a:spcPts val="0"/>
                        </a:spcBef>
                        <a:spcAft>
                          <a:spcPts val="0"/>
                        </a:spcAft>
                        <a:buClr>
                          <a:schemeClr val="dk1"/>
                        </a:buClr>
                        <a:buFont typeface="Arial"/>
                        <a:buNone/>
                      </a:pPr>
                      <a:endParaRPr sz="1600" b="1" i="0" u="none" strike="noStrike" cap="none" baseline="0">
                        <a:solidFill>
                          <a:srgbClr val="000000"/>
                        </a:solidFill>
                        <a:latin typeface="Verdana"/>
                        <a:ea typeface="Verdana"/>
                        <a:cs typeface="Verdana"/>
                        <a:sym typeface="Verdana"/>
                      </a:endParaRP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Relationships</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Conflict</a:t>
                      </a:r>
                    </a:p>
                    <a:p>
                      <a:pPr marL="0" marR="0" lvl="0" indent="0" algn="l" rtl="0">
                        <a:lnSpc>
                          <a:spcPct val="100000"/>
                        </a:lnSpc>
                        <a:spcBef>
                          <a:spcPts val="0"/>
                        </a:spcBef>
                        <a:spcAft>
                          <a:spcPts val="0"/>
                        </a:spcAft>
                        <a:buClr>
                          <a:srgbClr val="000000"/>
                        </a:buClr>
                        <a:buSzPct val="100000"/>
                        <a:buFont typeface="Arial"/>
                        <a:buChar char="•"/>
                      </a:pPr>
                      <a:r>
                        <a:rPr lang="en-US" sz="1600" b="0" i="0" u="none" strike="noStrike" cap="none" baseline="0">
                          <a:solidFill>
                            <a:srgbClr val="000000"/>
                          </a:solidFill>
                          <a:latin typeface="Verdana"/>
                          <a:ea typeface="Verdana"/>
                          <a:cs typeface="Verdana"/>
                          <a:sym typeface="Verdana"/>
                        </a:rPr>
                        <a:t>Time and Place</a:t>
                      </a:r>
                    </a:p>
                    <a:p>
                      <a:pPr marL="0" marR="0" lvl="0" indent="0" algn="l" rtl="0">
                        <a:lnSpc>
                          <a:spcPct val="100000"/>
                        </a:lnSpc>
                        <a:spcBef>
                          <a:spcPts val="0"/>
                        </a:spcBef>
                        <a:spcAft>
                          <a:spcPts val="0"/>
                        </a:spcAft>
                        <a:buClr>
                          <a:schemeClr val="dk1"/>
                        </a:buClr>
                        <a:buFont typeface="Arial"/>
                        <a:buNone/>
                      </a:pPr>
                      <a:endParaRPr sz="1600" b="1" i="0" u="none" strike="noStrike" cap="none" baseline="0">
                        <a:solidFill>
                          <a:srgbClr val="000000"/>
                        </a:solidFill>
                        <a:latin typeface="Verdana"/>
                        <a:ea typeface="Verdana"/>
                        <a:cs typeface="Verdana"/>
                        <a:sym typeface="Verdana"/>
                      </a:endParaRPr>
                    </a:p>
                    <a:p>
                      <a:pPr marL="0" marR="0" lvl="0" indent="0" algn="l" rtl="0">
                        <a:spcBef>
                          <a:spcPts val="0"/>
                        </a:spcBef>
                        <a:buNone/>
                      </a:pPr>
                      <a:endParaRPr sz="1600" b="1" i="0" u="none" strike="noStrike" cap="none" baseline="0">
                        <a:solidFill>
                          <a:srgbClr val="000000"/>
                        </a:solidFill>
                        <a:latin typeface="Verdana"/>
                        <a:ea typeface="Verdana"/>
                        <a:cs typeface="Verdana"/>
                        <a:sym typeface="Verdana"/>
                      </a:endParaRPr>
                    </a:p>
                  </a:txBody>
                  <a:tcPr marL="91425" marR="91425" marT="45700" marB="45700">
                    <a:lnL w="12700" cap="flat">
                      <a:solidFill>
                        <a:schemeClr val="lt1"/>
                      </a:solidFill>
                      <a:prstDash val="solid"/>
                      <a:round/>
                      <a:headEnd type="none" w="med" len="med"/>
                      <a:tailEnd type="none" w="med" len="med"/>
                    </a:lnL>
                    <a:lnR w="12700" cap="flat">
                      <a:solidFill>
                        <a:schemeClr val="lt1"/>
                      </a:solidFill>
                      <a:prstDash val="solid"/>
                      <a:round/>
                      <a:headEnd type="none" w="med" len="med"/>
                      <a:tailEnd type="none" w="med" len="med"/>
                    </a:lnR>
                    <a:lnT w="38100" cap="flat">
                      <a:solidFill>
                        <a:schemeClr val="lt1"/>
                      </a:solidFill>
                      <a:prstDash val="solid"/>
                      <a:round/>
                      <a:headEnd type="none" w="med" len="med"/>
                      <a:tailEnd type="none" w="med" len="med"/>
                    </a:lnT>
                    <a:lnB w="12700" cap="flat">
                      <a:solidFill>
                        <a:schemeClr val="lt1"/>
                      </a:solidFill>
                      <a:prstDash val="solid"/>
                      <a:round/>
                      <a:headEnd type="none" w="med" len="med"/>
                      <a:tailEnd type="none" w="med" len="med"/>
                    </a:lnB>
                    <a:solidFill>
                      <a:srgbClr val="A6A6A6">
                        <a:alpha val="48627"/>
                      </a:srgbClr>
                    </a:solidFill>
                  </a:tcPr>
                </a:tc>
              </a:tr>
            </a:tbl>
          </a:graphicData>
        </a:graphic>
      </p:graphicFrame>
    </p:spTree>
    <p:extLst>
      <p:ext uri="{BB962C8B-B14F-4D97-AF65-F5344CB8AC3E}">
        <p14:creationId xmlns:p14="http://schemas.microsoft.com/office/powerpoint/2010/main" val="3575498347"/>
      </p:ext>
    </p:extLst>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79386" y="4292600"/>
            <a:ext cx="6192837" cy="187324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600" b="1" dirty="0" smtClean="0">
                <a:solidFill>
                  <a:srgbClr val="3D7D6B"/>
                </a:solidFill>
                <a:latin typeface="Verdana"/>
                <a:ea typeface="Verdana"/>
                <a:cs typeface="Verdana"/>
                <a:sym typeface="Verdana"/>
              </a:rPr>
              <a:t>Spoken Language Endorsement</a:t>
            </a:r>
            <a:endParaRPr lang="en-US" sz="3600" b="1" i="0" u="none" strike="noStrike" cap="none" baseline="0" dirty="0">
              <a:solidFill>
                <a:srgbClr val="3D7D6B"/>
              </a:solidFill>
              <a:latin typeface="Verdana"/>
              <a:ea typeface="Verdana"/>
              <a:cs typeface="Verdana"/>
              <a:sym typeface="Verdana"/>
            </a:endParaRPr>
          </a:p>
        </p:txBody>
      </p:sp>
      <p:sp>
        <p:nvSpPr>
          <p:cNvPr id="184" name="Shape 184"/>
          <p:cNvSpPr txBox="1"/>
          <p:nvPr/>
        </p:nvSpPr>
        <p:spPr>
          <a:xfrm>
            <a:off x="179386" y="188911"/>
            <a:ext cx="647700" cy="461961"/>
          </a:xfrm>
          <a:prstGeom prst="rect">
            <a:avLst/>
          </a:prstGeom>
          <a:solidFill>
            <a:srgbClr val="F2F2F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Tree>
  </p:cSld>
  <p:clrMapOvr>
    <a:masterClrMapping/>
  </p:clrMapOvr>
  <p:transition spd="slow">
    <p:cut/>
  </p:transition>
</p:sld>
</file>

<file path=ppt/theme/theme1.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TotalTime>
  <Words>1863</Words>
  <Application>Microsoft Office PowerPoint</Application>
  <PresentationFormat>On-screen Show (4:3)</PresentationFormat>
  <Paragraphs>295</Paragraphs>
  <Slides>24</Slides>
  <Notes>23</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24</vt:i4>
      </vt:variant>
    </vt:vector>
  </HeadingPairs>
  <TitlesOfParts>
    <vt:vector size="34" baseType="lpstr">
      <vt:lpstr>ＭＳ Ｐゴシック</vt:lpstr>
      <vt:lpstr>ＭＳ Ｐゴシック</vt:lpstr>
      <vt:lpstr>Arial</vt:lpstr>
      <vt:lpstr>Elegance</vt:lpstr>
      <vt:lpstr>Times New Roman</vt:lpstr>
      <vt:lpstr>Verdana</vt:lpstr>
      <vt:lpstr>2_Blank Presentation</vt:lpstr>
      <vt:lpstr>1_Blank Presentation</vt:lpstr>
      <vt:lpstr>Blank Presentation</vt:lpstr>
      <vt:lpstr>3_Blank Presentation</vt:lpstr>
      <vt:lpstr>Network events – GCSE English – Autumn 2015   </vt:lpstr>
      <vt:lpstr>Session Agenda</vt:lpstr>
      <vt:lpstr>SPECIFICATIONS OVERVIEW</vt:lpstr>
      <vt:lpstr>GCSE English Language </vt:lpstr>
      <vt:lpstr>GCSE English Language </vt:lpstr>
      <vt:lpstr>GCSE English Literature </vt:lpstr>
      <vt:lpstr>GCSE English Literature </vt:lpstr>
      <vt:lpstr>GCSE English Literature </vt:lpstr>
      <vt:lpstr>Spoken Language Endorsement</vt:lpstr>
      <vt:lpstr>Spoken Language endorsement</vt:lpstr>
      <vt:lpstr>PowerPoint Presentation</vt:lpstr>
      <vt:lpstr>Marking Criteria</vt:lpstr>
      <vt:lpstr>PowerPoint Presentation</vt:lpstr>
      <vt:lpstr>PowerPoint Presentation</vt:lpstr>
      <vt:lpstr>19th Century Unseen Extracts</vt:lpstr>
      <vt:lpstr>Dynamic Reading: An Investigative Paradigm </vt:lpstr>
      <vt:lpstr>Developing Dynamic Readers</vt:lpstr>
      <vt:lpstr>   </vt:lpstr>
      <vt:lpstr>AO4 - Evaluation</vt:lpstr>
      <vt:lpstr>What is evaluation?</vt:lpstr>
      <vt:lpstr>PowerPoint Presentation</vt:lpstr>
      <vt:lpstr>Planning</vt:lpstr>
      <vt:lpstr>Planning</vt:lpstr>
      <vt:lpstr>Contact information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READY TO TEACH PEARSON'S NEW GCSE (9-1) ENGLISH LANGUAGE FROM 2015  14GBAE01</dc:title>
  <dc:creator>Clark, Emma</dc:creator>
  <cp:lastModifiedBy>Slade, Liz</cp:lastModifiedBy>
  <cp:revision>38</cp:revision>
  <dcterms:modified xsi:type="dcterms:W3CDTF">2015-11-27T13:46:34Z</dcterms:modified>
</cp:coreProperties>
</file>